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71" r:id="rId3"/>
    <p:sldId id="260" r:id="rId4"/>
    <p:sldId id="257" r:id="rId5"/>
    <p:sldId id="262" r:id="rId6"/>
    <p:sldId id="261" r:id="rId7"/>
    <p:sldId id="269" r:id="rId8"/>
    <p:sldId id="263" r:id="rId9"/>
    <p:sldId id="268" r:id="rId10"/>
    <p:sldId id="266" r:id="rId11"/>
    <p:sldId id="264" r:id="rId12"/>
    <p:sldId id="265" r:id="rId13"/>
    <p:sldId id="25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69913-3A13-18C6-3753-5FB76566E7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7187D0-912B-2DEC-C2D8-55FD2BA914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EE1041-13B8-3745-2782-8C080960CE7A}"/>
              </a:ext>
            </a:extLst>
          </p:cNvPr>
          <p:cNvSpPr>
            <a:spLocks noGrp="1"/>
          </p:cNvSpPr>
          <p:nvPr>
            <p:ph type="dt" sz="half" idx="10"/>
          </p:nvPr>
        </p:nvSpPr>
        <p:spPr/>
        <p:txBody>
          <a:bodyPr/>
          <a:lstStyle/>
          <a:p>
            <a:fld id="{D138A441-6D98-4951-9255-CA89A08EE7EF}" type="datetimeFigureOut">
              <a:rPr lang="en-US" smtClean="0"/>
              <a:t>4/23/2023</a:t>
            </a:fld>
            <a:endParaRPr lang="en-US"/>
          </a:p>
        </p:txBody>
      </p:sp>
      <p:sp>
        <p:nvSpPr>
          <p:cNvPr id="5" name="Footer Placeholder 4">
            <a:extLst>
              <a:ext uri="{FF2B5EF4-FFF2-40B4-BE49-F238E27FC236}">
                <a16:creationId xmlns:a16="http://schemas.microsoft.com/office/drawing/2014/main" id="{49466375-CAA3-3D14-CC16-ED7B240F00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1CE8C6-7D8A-FB5A-9C87-AB58CB1E7512}"/>
              </a:ext>
            </a:extLst>
          </p:cNvPr>
          <p:cNvSpPr>
            <a:spLocks noGrp="1"/>
          </p:cNvSpPr>
          <p:nvPr>
            <p:ph type="sldNum" sz="quarter" idx="12"/>
          </p:nvPr>
        </p:nvSpPr>
        <p:spPr/>
        <p:txBody>
          <a:bodyPr/>
          <a:lstStyle/>
          <a:p>
            <a:fld id="{2208AA56-51E3-4964-8A64-6B2E0D4B8477}" type="slidenum">
              <a:rPr lang="en-US" smtClean="0"/>
              <a:t>‹#›</a:t>
            </a:fld>
            <a:endParaRPr lang="en-US"/>
          </a:p>
        </p:txBody>
      </p:sp>
    </p:spTree>
    <p:extLst>
      <p:ext uri="{BB962C8B-B14F-4D97-AF65-F5344CB8AC3E}">
        <p14:creationId xmlns:p14="http://schemas.microsoft.com/office/powerpoint/2010/main" val="282800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26BA6-C3D5-1C38-D763-6434D9D5F2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9E4FC5-723F-2AAC-A931-B71AC6663A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A09CCD-FCA1-8328-C85B-0055F0D6F304}"/>
              </a:ext>
            </a:extLst>
          </p:cNvPr>
          <p:cNvSpPr>
            <a:spLocks noGrp="1"/>
          </p:cNvSpPr>
          <p:nvPr>
            <p:ph type="dt" sz="half" idx="10"/>
          </p:nvPr>
        </p:nvSpPr>
        <p:spPr/>
        <p:txBody>
          <a:bodyPr/>
          <a:lstStyle/>
          <a:p>
            <a:fld id="{D138A441-6D98-4951-9255-CA89A08EE7EF}" type="datetimeFigureOut">
              <a:rPr lang="en-US" smtClean="0"/>
              <a:t>4/23/2023</a:t>
            </a:fld>
            <a:endParaRPr lang="en-US"/>
          </a:p>
        </p:txBody>
      </p:sp>
      <p:sp>
        <p:nvSpPr>
          <p:cNvPr id="5" name="Footer Placeholder 4">
            <a:extLst>
              <a:ext uri="{FF2B5EF4-FFF2-40B4-BE49-F238E27FC236}">
                <a16:creationId xmlns:a16="http://schemas.microsoft.com/office/drawing/2014/main" id="{E847B350-1235-4D18-1ACD-6ECCD72879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C0F15D-B17F-090B-E15C-746E2A4C89F1}"/>
              </a:ext>
            </a:extLst>
          </p:cNvPr>
          <p:cNvSpPr>
            <a:spLocks noGrp="1"/>
          </p:cNvSpPr>
          <p:nvPr>
            <p:ph type="sldNum" sz="quarter" idx="12"/>
          </p:nvPr>
        </p:nvSpPr>
        <p:spPr/>
        <p:txBody>
          <a:bodyPr/>
          <a:lstStyle/>
          <a:p>
            <a:fld id="{2208AA56-51E3-4964-8A64-6B2E0D4B8477}" type="slidenum">
              <a:rPr lang="en-US" smtClean="0"/>
              <a:t>‹#›</a:t>
            </a:fld>
            <a:endParaRPr lang="en-US"/>
          </a:p>
        </p:txBody>
      </p:sp>
    </p:spTree>
    <p:extLst>
      <p:ext uri="{BB962C8B-B14F-4D97-AF65-F5344CB8AC3E}">
        <p14:creationId xmlns:p14="http://schemas.microsoft.com/office/powerpoint/2010/main" val="1294992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8838BE-8C52-63D8-DD5D-838337F4C8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04B382-B31F-D16F-0CED-4118F974C3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E38BCD-0C4F-496E-10BF-DB17C3CA8749}"/>
              </a:ext>
            </a:extLst>
          </p:cNvPr>
          <p:cNvSpPr>
            <a:spLocks noGrp="1"/>
          </p:cNvSpPr>
          <p:nvPr>
            <p:ph type="dt" sz="half" idx="10"/>
          </p:nvPr>
        </p:nvSpPr>
        <p:spPr/>
        <p:txBody>
          <a:bodyPr/>
          <a:lstStyle/>
          <a:p>
            <a:fld id="{D138A441-6D98-4951-9255-CA89A08EE7EF}" type="datetimeFigureOut">
              <a:rPr lang="en-US" smtClean="0"/>
              <a:t>4/23/2023</a:t>
            </a:fld>
            <a:endParaRPr lang="en-US"/>
          </a:p>
        </p:txBody>
      </p:sp>
      <p:sp>
        <p:nvSpPr>
          <p:cNvPr id="5" name="Footer Placeholder 4">
            <a:extLst>
              <a:ext uri="{FF2B5EF4-FFF2-40B4-BE49-F238E27FC236}">
                <a16:creationId xmlns:a16="http://schemas.microsoft.com/office/drawing/2014/main" id="{8A0880B5-91FA-06E7-BEB3-C03AB58D66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72E3E8-3E40-AA7F-955E-FD56E703BA9A}"/>
              </a:ext>
            </a:extLst>
          </p:cNvPr>
          <p:cNvSpPr>
            <a:spLocks noGrp="1"/>
          </p:cNvSpPr>
          <p:nvPr>
            <p:ph type="sldNum" sz="quarter" idx="12"/>
          </p:nvPr>
        </p:nvSpPr>
        <p:spPr/>
        <p:txBody>
          <a:bodyPr/>
          <a:lstStyle/>
          <a:p>
            <a:fld id="{2208AA56-51E3-4964-8A64-6B2E0D4B8477}" type="slidenum">
              <a:rPr lang="en-US" smtClean="0"/>
              <a:t>‹#›</a:t>
            </a:fld>
            <a:endParaRPr lang="en-US"/>
          </a:p>
        </p:txBody>
      </p:sp>
    </p:spTree>
    <p:extLst>
      <p:ext uri="{BB962C8B-B14F-4D97-AF65-F5344CB8AC3E}">
        <p14:creationId xmlns:p14="http://schemas.microsoft.com/office/powerpoint/2010/main" val="3511129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2C932-022F-F2A7-3708-4AA34631B9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062952-6CD2-63C8-7507-C67233BC97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BDA7D6-447C-C218-4E96-6C8DDB247B21}"/>
              </a:ext>
            </a:extLst>
          </p:cNvPr>
          <p:cNvSpPr>
            <a:spLocks noGrp="1"/>
          </p:cNvSpPr>
          <p:nvPr>
            <p:ph type="dt" sz="half" idx="10"/>
          </p:nvPr>
        </p:nvSpPr>
        <p:spPr/>
        <p:txBody>
          <a:bodyPr/>
          <a:lstStyle/>
          <a:p>
            <a:fld id="{D138A441-6D98-4951-9255-CA89A08EE7EF}" type="datetimeFigureOut">
              <a:rPr lang="en-US" smtClean="0"/>
              <a:t>4/23/2023</a:t>
            </a:fld>
            <a:endParaRPr lang="en-US"/>
          </a:p>
        </p:txBody>
      </p:sp>
      <p:sp>
        <p:nvSpPr>
          <p:cNvPr id="5" name="Footer Placeholder 4">
            <a:extLst>
              <a:ext uri="{FF2B5EF4-FFF2-40B4-BE49-F238E27FC236}">
                <a16:creationId xmlns:a16="http://schemas.microsoft.com/office/drawing/2014/main" id="{42069887-E8C4-5DB6-B734-0B5FBF4D70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2CD537-7BF1-112C-EB5C-472F760FEE40}"/>
              </a:ext>
            </a:extLst>
          </p:cNvPr>
          <p:cNvSpPr>
            <a:spLocks noGrp="1"/>
          </p:cNvSpPr>
          <p:nvPr>
            <p:ph type="sldNum" sz="quarter" idx="12"/>
          </p:nvPr>
        </p:nvSpPr>
        <p:spPr/>
        <p:txBody>
          <a:bodyPr/>
          <a:lstStyle/>
          <a:p>
            <a:fld id="{2208AA56-51E3-4964-8A64-6B2E0D4B8477}" type="slidenum">
              <a:rPr lang="en-US" smtClean="0"/>
              <a:t>‹#›</a:t>
            </a:fld>
            <a:endParaRPr lang="en-US"/>
          </a:p>
        </p:txBody>
      </p:sp>
    </p:spTree>
    <p:extLst>
      <p:ext uri="{BB962C8B-B14F-4D97-AF65-F5344CB8AC3E}">
        <p14:creationId xmlns:p14="http://schemas.microsoft.com/office/powerpoint/2010/main" val="29219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A166C-01E8-5EF3-947A-68AEBC8AB2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F5B3DE1-3E09-FFFA-7286-ADA2C0427C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0776DE-9830-D514-45F5-DF9663DCFAC4}"/>
              </a:ext>
            </a:extLst>
          </p:cNvPr>
          <p:cNvSpPr>
            <a:spLocks noGrp="1"/>
          </p:cNvSpPr>
          <p:nvPr>
            <p:ph type="dt" sz="half" idx="10"/>
          </p:nvPr>
        </p:nvSpPr>
        <p:spPr/>
        <p:txBody>
          <a:bodyPr/>
          <a:lstStyle/>
          <a:p>
            <a:fld id="{D138A441-6D98-4951-9255-CA89A08EE7EF}" type="datetimeFigureOut">
              <a:rPr lang="en-US" smtClean="0"/>
              <a:t>4/23/2023</a:t>
            </a:fld>
            <a:endParaRPr lang="en-US"/>
          </a:p>
        </p:txBody>
      </p:sp>
      <p:sp>
        <p:nvSpPr>
          <p:cNvPr id="5" name="Footer Placeholder 4">
            <a:extLst>
              <a:ext uri="{FF2B5EF4-FFF2-40B4-BE49-F238E27FC236}">
                <a16:creationId xmlns:a16="http://schemas.microsoft.com/office/drawing/2014/main" id="{09733288-E086-F17F-54AF-13B438FCF0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CC4DF6-1A7B-DBC1-4BE7-B63EF5540D41}"/>
              </a:ext>
            </a:extLst>
          </p:cNvPr>
          <p:cNvSpPr>
            <a:spLocks noGrp="1"/>
          </p:cNvSpPr>
          <p:nvPr>
            <p:ph type="sldNum" sz="quarter" idx="12"/>
          </p:nvPr>
        </p:nvSpPr>
        <p:spPr/>
        <p:txBody>
          <a:bodyPr/>
          <a:lstStyle/>
          <a:p>
            <a:fld id="{2208AA56-51E3-4964-8A64-6B2E0D4B8477}" type="slidenum">
              <a:rPr lang="en-US" smtClean="0"/>
              <a:t>‹#›</a:t>
            </a:fld>
            <a:endParaRPr lang="en-US"/>
          </a:p>
        </p:txBody>
      </p:sp>
    </p:spTree>
    <p:extLst>
      <p:ext uri="{BB962C8B-B14F-4D97-AF65-F5344CB8AC3E}">
        <p14:creationId xmlns:p14="http://schemas.microsoft.com/office/powerpoint/2010/main" val="1563090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B89F2-D6A0-A5A6-089B-F493731158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5E4D46-3D74-2079-5F1E-4E7D5A35D9D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145ECF-FF8A-E847-3D7A-16D587F9E1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4759ED3-A350-58BD-ED0B-822479FF056B}"/>
              </a:ext>
            </a:extLst>
          </p:cNvPr>
          <p:cNvSpPr>
            <a:spLocks noGrp="1"/>
          </p:cNvSpPr>
          <p:nvPr>
            <p:ph type="dt" sz="half" idx="10"/>
          </p:nvPr>
        </p:nvSpPr>
        <p:spPr/>
        <p:txBody>
          <a:bodyPr/>
          <a:lstStyle/>
          <a:p>
            <a:fld id="{D138A441-6D98-4951-9255-CA89A08EE7EF}" type="datetimeFigureOut">
              <a:rPr lang="en-US" smtClean="0"/>
              <a:t>4/23/2023</a:t>
            </a:fld>
            <a:endParaRPr lang="en-US"/>
          </a:p>
        </p:txBody>
      </p:sp>
      <p:sp>
        <p:nvSpPr>
          <p:cNvPr id="6" name="Footer Placeholder 5">
            <a:extLst>
              <a:ext uri="{FF2B5EF4-FFF2-40B4-BE49-F238E27FC236}">
                <a16:creationId xmlns:a16="http://schemas.microsoft.com/office/drawing/2014/main" id="{3FD51BE3-AE81-59C5-D94F-13E5C393A3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979EE5-E679-7523-EA0F-4672879C9DB9}"/>
              </a:ext>
            </a:extLst>
          </p:cNvPr>
          <p:cNvSpPr>
            <a:spLocks noGrp="1"/>
          </p:cNvSpPr>
          <p:nvPr>
            <p:ph type="sldNum" sz="quarter" idx="12"/>
          </p:nvPr>
        </p:nvSpPr>
        <p:spPr/>
        <p:txBody>
          <a:bodyPr/>
          <a:lstStyle/>
          <a:p>
            <a:fld id="{2208AA56-51E3-4964-8A64-6B2E0D4B8477}" type="slidenum">
              <a:rPr lang="en-US" smtClean="0"/>
              <a:t>‹#›</a:t>
            </a:fld>
            <a:endParaRPr lang="en-US"/>
          </a:p>
        </p:txBody>
      </p:sp>
    </p:spTree>
    <p:extLst>
      <p:ext uri="{BB962C8B-B14F-4D97-AF65-F5344CB8AC3E}">
        <p14:creationId xmlns:p14="http://schemas.microsoft.com/office/powerpoint/2010/main" val="2521831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AA9C5-E306-58C9-C578-3FF8204023B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273C9C-6700-901C-4027-5F94855937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601C7E-B055-D195-95AD-303034B109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2D03E8-3C01-E75F-FE5F-45E89E233F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0E67F5-31C0-3D9A-7CD0-66280A5DF3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15F27B-99E3-103B-DF91-3EDC280709FE}"/>
              </a:ext>
            </a:extLst>
          </p:cNvPr>
          <p:cNvSpPr>
            <a:spLocks noGrp="1"/>
          </p:cNvSpPr>
          <p:nvPr>
            <p:ph type="dt" sz="half" idx="10"/>
          </p:nvPr>
        </p:nvSpPr>
        <p:spPr/>
        <p:txBody>
          <a:bodyPr/>
          <a:lstStyle/>
          <a:p>
            <a:fld id="{D138A441-6D98-4951-9255-CA89A08EE7EF}" type="datetimeFigureOut">
              <a:rPr lang="en-US" smtClean="0"/>
              <a:t>4/23/2023</a:t>
            </a:fld>
            <a:endParaRPr lang="en-US"/>
          </a:p>
        </p:txBody>
      </p:sp>
      <p:sp>
        <p:nvSpPr>
          <p:cNvPr id="8" name="Footer Placeholder 7">
            <a:extLst>
              <a:ext uri="{FF2B5EF4-FFF2-40B4-BE49-F238E27FC236}">
                <a16:creationId xmlns:a16="http://schemas.microsoft.com/office/drawing/2014/main" id="{9C438380-88E1-CB6B-3595-CAAA08E47F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293D3DD-422A-15A9-AD68-EE331AB2B1D6}"/>
              </a:ext>
            </a:extLst>
          </p:cNvPr>
          <p:cNvSpPr>
            <a:spLocks noGrp="1"/>
          </p:cNvSpPr>
          <p:nvPr>
            <p:ph type="sldNum" sz="quarter" idx="12"/>
          </p:nvPr>
        </p:nvSpPr>
        <p:spPr/>
        <p:txBody>
          <a:bodyPr/>
          <a:lstStyle/>
          <a:p>
            <a:fld id="{2208AA56-51E3-4964-8A64-6B2E0D4B8477}" type="slidenum">
              <a:rPr lang="en-US" smtClean="0"/>
              <a:t>‹#›</a:t>
            </a:fld>
            <a:endParaRPr lang="en-US"/>
          </a:p>
        </p:txBody>
      </p:sp>
    </p:spTree>
    <p:extLst>
      <p:ext uri="{BB962C8B-B14F-4D97-AF65-F5344CB8AC3E}">
        <p14:creationId xmlns:p14="http://schemas.microsoft.com/office/powerpoint/2010/main" val="533468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5FA6A-CE81-658D-53FD-E54D2183E6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D73FE6-C027-3E2F-6C28-FDDBA5FF0EB2}"/>
              </a:ext>
            </a:extLst>
          </p:cNvPr>
          <p:cNvSpPr>
            <a:spLocks noGrp="1"/>
          </p:cNvSpPr>
          <p:nvPr>
            <p:ph type="dt" sz="half" idx="10"/>
          </p:nvPr>
        </p:nvSpPr>
        <p:spPr/>
        <p:txBody>
          <a:bodyPr/>
          <a:lstStyle/>
          <a:p>
            <a:fld id="{D138A441-6D98-4951-9255-CA89A08EE7EF}" type="datetimeFigureOut">
              <a:rPr lang="en-US" smtClean="0"/>
              <a:t>4/23/2023</a:t>
            </a:fld>
            <a:endParaRPr lang="en-US"/>
          </a:p>
        </p:txBody>
      </p:sp>
      <p:sp>
        <p:nvSpPr>
          <p:cNvPr id="4" name="Footer Placeholder 3">
            <a:extLst>
              <a:ext uri="{FF2B5EF4-FFF2-40B4-BE49-F238E27FC236}">
                <a16:creationId xmlns:a16="http://schemas.microsoft.com/office/drawing/2014/main" id="{5ACA32B4-7701-3E26-A0C3-02705CF47DF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9D7D26-0237-D0A5-635A-1DAACC23E006}"/>
              </a:ext>
            </a:extLst>
          </p:cNvPr>
          <p:cNvSpPr>
            <a:spLocks noGrp="1"/>
          </p:cNvSpPr>
          <p:nvPr>
            <p:ph type="sldNum" sz="quarter" idx="12"/>
          </p:nvPr>
        </p:nvSpPr>
        <p:spPr/>
        <p:txBody>
          <a:bodyPr/>
          <a:lstStyle/>
          <a:p>
            <a:fld id="{2208AA56-51E3-4964-8A64-6B2E0D4B8477}" type="slidenum">
              <a:rPr lang="en-US" smtClean="0"/>
              <a:t>‹#›</a:t>
            </a:fld>
            <a:endParaRPr lang="en-US"/>
          </a:p>
        </p:txBody>
      </p:sp>
    </p:spTree>
    <p:extLst>
      <p:ext uri="{BB962C8B-B14F-4D97-AF65-F5344CB8AC3E}">
        <p14:creationId xmlns:p14="http://schemas.microsoft.com/office/powerpoint/2010/main" val="4071032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64F271-6E04-E95E-3C69-29D92FBCA432}"/>
              </a:ext>
            </a:extLst>
          </p:cNvPr>
          <p:cNvSpPr>
            <a:spLocks noGrp="1"/>
          </p:cNvSpPr>
          <p:nvPr>
            <p:ph type="dt" sz="half" idx="10"/>
          </p:nvPr>
        </p:nvSpPr>
        <p:spPr/>
        <p:txBody>
          <a:bodyPr/>
          <a:lstStyle/>
          <a:p>
            <a:fld id="{D138A441-6D98-4951-9255-CA89A08EE7EF}" type="datetimeFigureOut">
              <a:rPr lang="en-US" smtClean="0"/>
              <a:t>4/23/2023</a:t>
            </a:fld>
            <a:endParaRPr lang="en-US"/>
          </a:p>
        </p:txBody>
      </p:sp>
      <p:sp>
        <p:nvSpPr>
          <p:cNvPr id="3" name="Footer Placeholder 2">
            <a:extLst>
              <a:ext uri="{FF2B5EF4-FFF2-40B4-BE49-F238E27FC236}">
                <a16:creationId xmlns:a16="http://schemas.microsoft.com/office/drawing/2014/main" id="{F8747F67-0FB3-01DA-A90D-F8A25EE998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C3EBD5-478A-0968-3CF3-8C400FD38BE0}"/>
              </a:ext>
            </a:extLst>
          </p:cNvPr>
          <p:cNvSpPr>
            <a:spLocks noGrp="1"/>
          </p:cNvSpPr>
          <p:nvPr>
            <p:ph type="sldNum" sz="quarter" idx="12"/>
          </p:nvPr>
        </p:nvSpPr>
        <p:spPr/>
        <p:txBody>
          <a:bodyPr/>
          <a:lstStyle/>
          <a:p>
            <a:fld id="{2208AA56-51E3-4964-8A64-6B2E0D4B8477}" type="slidenum">
              <a:rPr lang="en-US" smtClean="0"/>
              <a:t>‹#›</a:t>
            </a:fld>
            <a:endParaRPr lang="en-US"/>
          </a:p>
        </p:txBody>
      </p:sp>
    </p:spTree>
    <p:extLst>
      <p:ext uri="{BB962C8B-B14F-4D97-AF65-F5344CB8AC3E}">
        <p14:creationId xmlns:p14="http://schemas.microsoft.com/office/powerpoint/2010/main" val="589191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A880D-E99F-E188-5853-84C6CF4811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72CFD7D-C655-EC63-EADF-DF13E52DFC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769AD6-D60B-11FA-6CCE-487B6CD4DD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D2D866-569F-3747-5B6D-EE5BA8B3DA2C}"/>
              </a:ext>
            </a:extLst>
          </p:cNvPr>
          <p:cNvSpPr>
            <a:spLocks noGrp="1"/>
          </p:cNvSpPr>
          <p:nvPr>
            <p:ph type="dt" sz="half" idx="10"/>
          </p:nvPr>
        </p:nvSpPr>
        <p:spPr/>
        <p:txBody>
          <a:bodyPr/>
          <a:lstStyle/>
          <a:p>
            <a:fld id="{D138A441-6D98-4951-9255-CA89A08EE7EF}" type="datetimeFigureOut">
              <a:rPr lang="en-US" smtClean="0"/>
              <a:t>4/23/2023</a:t>
            </a:fld>
            <a:endParaRPr lang="en-US"/>
          </a:p>
        </p:txBody>
      </p:sp>
      <p:sp>
        <p:nvSpPr>
          <p:cNvPr id="6" name="Footer Placeholder 5">
            <a:extLst>
              <a:ext uri="{FF2B5EF4-FFF2-40B4-BE49-F238E27FC236}">
                <a16:creationId xmlns:a16="http://schemas.microsoft.com/office/drawing/2014/main" id="{3BA328CA-419C-DE64-7EF5-FD603839BB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E5B0A8-0CCE-A582-915E-8FC073AD70A3}"/>
              </a:ext>
            </a:extLst>
          </p:cNvPr>
          <p:cNvSpPr>
            <a:spLocks noGrp="1"/>
          </p:cNvSpPr>
          <p:nvPr>
            <p:ph type="sldNum" sz="quarter" idx="12"/>
          </p:nvPr>
        </p:nvSpPr>
        <p:spPr/>
        <p:txBody>
          <a:bodyPr/>
          <a:lstStyle/>
          <a:p>
            <a:fld id="{2208AA56-51E3-4964-8A64-6B2E0D4B8477}" type="slidenum">
              <a:rPr lang="en-US" smtClean="0"/>
              <a:t>‹#›</a:t>
            </a:fld>
            <a:endParaRPr lang="en-US"/>
          </a:p>
        </p:txBody>
      </p:sp>
    </p:spTree>
    <p:extLst>
      <p:ext uri="{BB962C8B-B14F-4D97-AF65-F5344CB8AC3E}">
        <p14:creationId xmlns:p14="http://schemas.microsoft.com/office/powerpoint/2010/main" val="3806784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6E84B-5740-7957-15A6-18439E941E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FA2FF65-E16C-0517-9586-9C954066DA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EB2B80E-F7FA-C80B-9FD9-6D50551565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89248B-5D28-F06A-C9C5-3B161C3849A6}"/>
              </a:ext>
            </a:extLst>
          </p:cNvPr>
          <p:cNvSpPr>
            <a:spLocks noGrp="1"/>
          </p:cNvSpPr>
          <p:nvPr>
            <p:ph type="dt" sz="half" idx="10"/>
          </p:nvPr>
        </p:nvSpPr>
        <p:spPr/>
        <p:txBody>
          <a:bodyPr/>
          <a:lstStyle/>
          <a:p>
            <a:fld id="{D138A441-6D98-4951-9255-CA89A08EE7EF}" type="datetimeFigureOut">
              <a:rPr lang="en-US" smtClean="0"/>
              <a:t>4/23/2023</a:t>
            </a:fld>
            <a:endParaRPr lang="en-US"/>
          </a:p>
        </p:txBody>
      </p:sp>
      <p:sp>
        <p:nvSpPr>
          <p:cNvPr id="6" name="Footer Placeholder 5">
            <a:extLst>
              <a:ext uri="{FF2B5EF4-FFF2-40B4-BE49-F238E27FC236}">
                <a16:creationId xmlns:a16="http://schemas.microsoft.com/office/drawing/2014/main" id="{537F1C3C-C6C0-A086-45EE-F10CC08FBC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28AFBA-9DFF-FDF7-3668-71001048338A}"/>
              </a:ext>
            </a:extLst>
          </p:cNvPr>
          <p:cNvSpPr>
            <a:spLocks noGrp="1"/>
          </p:cNvSpPr>
          <p:nvPr>
            <p:ph type="sldNum" sz="quarter" idx="12"/>
          </p:nvPr>
        </p:nvSpPr>
        <p:spPr/>
        <p:txBody>
          <a:bodyPr/>
          <a:lstStyle/>
          <a:p>
            <a:fld id="{2208AA56-51E3-4964-8A64-6B2E0D4B8477}" type="slidenum">
              <a:rPr lang="en-US" smtClean="0"/>
              <a:t>‹#›</a:t>
            </a:fld>
            <a:endParaRPr lang="en-US"/>
          </a:p>
        </p:txBody>
      </p:sp>
    </p:spTree>
    <p:extLst>
      <p:ext uri="{BB962C8B-B14F-4D97-AF65-F5344CB8AC3E}">
        <p14:creationId xmlns:p14="http://schemas.microsoft.com/office/powerpoint/2010/main" val="1793418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CE0CE2-D1A0-12E6-3CFD-74899756E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9F8A3A1-7EE1-F55C-89FA-4E2E16051F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21B470-D5D4-2A51-1809-B77D3992F1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38A441-6D98-4951-9255-CA89A08EE7EF}" type="datetimeFigureOut">
              <a:rPr lang="en-US" smtClean="0"/>
              <a:t>4/23/2023</a:t>
            </a:fld>
            <a:endParaRPr lang="en-US"/>
          </a:p>
        </p:txBody>
      </p:sp>
      <p:sp>
        <p:nvSpPr>
          <p:cNvPr id="5" name="Footer Placeholder 4">
            <a:extLst>
              <a:ext uri="{FF2B5EF4-FFF2-40B4-BE49-F238E27FC236}">
                <a16:creationId xmlns:a16="http://schemas.microsoft.com/office/drawing/2014/main" id="{139AF50D-54A7-EC83-5470-D8C49688C1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37B5D38-71D4-20EE-21B2-C58223C4AD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8AA56-51E3-4964-8A64-6B2E0D4B8477}" type="slidenum">
              <a:rPr lang="en-US" smtClean="0"/>
              <a:t>‹#›</a:t>
            </a:fld>
            <a:endParaRPr lang="en-US"/>
          </a:p>
        </p:txBody>
      </p:sp>
    </p:spTree>
    <p:extLst>
      <p:ext uri="{BB962C8B-B14F-4D97-AF65-F5344CB8AC3E}">
        <p14:creationId xmlns:p14="http://schemas.microsoft.com/office/powerpoint/2010/main" val="1167090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youtube.com/playlist?list=PLwYlwJ-z798bDm1Gf2lmH8lWlQpQ8i5P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linkedin.com/signu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sc.nic.in/registration/home" TargetMode="External"/><Relationship Id="rId2" Type="http://schemas.openxmlformats.org/officeDocument/2006/relationships/hyperlink" Target="https://apply.tnpscexams.in/registration?app_id=UElZMDAwMDAwMQ==" TargetMode="External"/><Relationship Id="rId1" Type="http://schemas.openxmlformats.org/officeDocument/2006/relationships/slideLayout" Target="../slideLayouts/slideLayout2.xml"/><Relationship Id="rId4" Type="http://schemas.openxmlformats.org/officeDocument/2006/relationships/hyperlink" Target="https://upsconline.nic.in/upsc/OTRP/registration.ph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ncs.gov.in/" TargetMode="External"/><Relationship Id="rId2" Type="http://schemas.openxmlformats.org/officeDocument/2006/relationships/hyperlink" Target="https://tnvelaivaaippu.gov.in/Empowe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freshersworld.com/" TargetMode="External"/><Relationship Id="rId3" Type="http://schemas.openxmlformats.org/officeDocument/2006/relationships/hyperlink" Target="https://www.monsterindia.com/" TargetMode="External"/><Relationship Id="rId7" Type="http://schemas.openxmlformats.org/officeDocument/2006/relationships/hyperlink" Target="https://www.glassdoor.co.in/index.htm" TargetMode="External"/><Relationship Id="rId2" Type="http://schemas.openxmlformats.org/officeDocument/2006/relationships/hyperlink" Target="https://www.naukri.com/" TargetMode="External"/><Relationship Id="rId1" Type="http://schemas.openxmlformats.org/officeDocument/2006/relationships/slideLayout" Target="../slideLayouts/slideLayout2.xml"/><Relationship Id="rId6" Type="http://schemas.openxmlformats.org/officeDocument/2006/relationships/hyperlink" Target="https://in.indeed.com/" TargetMode="External"/><Relationship Id="rId5" Type="http://schemas.openxmlformats.org/officeDocument/2006/relationships/hyperlink" Target="https://www.shine.com/" TargetMode="External"/><Relationship Id="rId4" Type="http://schemas.openxmlformats.org/officeDocument/2006/relationships/hyperlink" Target="https://www.timesjobs.com/" TargetMode="External"/><Relationship Id="rId9" Type="http://schemas.openxmlformats.org/officeDocument/2006/relationships/hyperlink" Target="https://www.gulftalent.com/"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sbi.co.in/web/careers/current-openings" TargetMode="External"/><Relationship Id="rId3" Type="http://schemas.openxmlformats.org/officeDocument/2006/relationships/hyperlink" Target="https://www.tnpsc.gov.in/English/Examdashboard.aspx" TargetMode="External"/><Relationship Id="rId7" Type="http://schemas.openxmlformats.org/officeDocument/2006/relationships/hyperlink" Target="https://opportunities.rbi.org.in/scripts/vacancies.aspx" TargetMode="External"/><Relationship Id="rId2" Type="http://schemas.openxmlformats.org/officeDocument/2006/relationships/hyperlink" Target="https://upsc.gov.in/exams-related-info/exam-not" TargetMode="External"/><Relationship Id="rId1" Type="http://schemas.openxmlformats.org/officeDocument/2006/relationships/slideLayout" Target="../slideLayouts/slideLayout2.xml"/><Relationship Id="rId6" Type="http://schemas.openxmlformats.org/officeDocument/2006/relationships/hyperlink" Target="https://www.ibps.in/" TargetMode="External"/><Relationship Id="rId5" Type="http://schemas.openxmlformats.org/officeDocument/2006/relationships/hyperlink" Target="http://www.rrbchennai.gov.in/" TargetMode="External"/><Relationship Id="rId4" Type="http://schemas.openxmlformats.org/officeDocument/2006/relationships/hyperlink" Target="https://ssc.nic.in/"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careerpower.in/upcoming-bank-exams.html" TargetMode="External"/><Relationship Id="rId2" Type="http://schemas.openxmlformats.org/officeDocument/2006/relationships/hyperlink" Target="https://employmentnews.gov.in/NewEmp/Home.aspx" TargetMode="External"/><Relationship Id="rId1" Type="http://schemas.openxmlformats.org/officeDocument/2006/relationships/slideLayout" Target="../slideLayouts/slideLayout2.xml"/><Relationship Id="rId4" Type="http://schemas.openxmlformats.org/officeDocument/2006/relationships/hyperlink" Target="https://www.jagranjosh.com/government-jobs?ref=nav_dd"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governmentexams.co.in/tnpsc-group-2-study-materials/" TargetMode="External"/><Relationship Id="rId2" Type="http://schemas.openxmlformats.org/officeDocument/2006/relationships/hyperlink" Target="https://governmentexams.co.in/tnpsc-group-1-study-material/" TargetMode="External"/><Relationship Id="rId1" Type="http://schemas.openxmlformats.org/officeDocument/2006/relationships/slideLayout" Target="../slideLayouts/slideLayout2.xml"/><Relationship Id="rId6" Type="http://schemas.openxmlformats.org/officeDocument/2006/relationships/hyperlink" Target="https://testbook.com/sbi-po/study-material" TargetMode="External"/><Relationship Id="rId5" Type="http://schemas.openxmlformats.org/officeDocument/2006/relationships/hyperlink" Target="https://testbook.com/ibps-clerk/study-material" TargetMode="External"/><Relationship Id="rId4" Type="http://schemas.openxmlformats.org/officeDocument/2006/relationships/hyperlink" Target="https://www.governmentexams.co.in/tnpsc-group-4-general-tamil-note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careerpower.in/ssc-cgl-previous-year-question-paper.html" TargetMode="External"/><Relationship Id="rId2" Type="http://schemas.openxmlformats.org/officeDocument/2006/relationships/hyperlink" Target="https://www.jagranjosh.com/civil-services" TargetMode="External"/><Relationship Id="rId1" Type="http://schemas.openxmlformats.org/officeDocument/2006/relationships/slideLayout" Target="../slideLayouts/slideLayout2.xml"/><Relationship Id="rId6" Type="http://schemas.openxmlformats.org/officeDocument/2006/relationships/hyperlink" Target="https://prepp.in/tnpsc-exam/books" TargetMode="External"/><Relationship Id="rId5" Type="http://schemas.openxmlformats.org/officeDocument/2006/relationships/hyperlink" Target="https://www.downloadpdfnotes.com/" TargetMode="External"/><Relationship Id="rId4" Type="http://schemas.openxmlformats.org/officeDocument/2006/relationships/hyperlink" Target="https://testbook.com/ssc-cgl-exam/tier-2-exam-analysi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24E55-4626-3BED-BB32-21E39EB3AD0A}"/>
              </a:ext>
            </a:extLst>
          </p:cNvPr>
          <p:cNvSpPr>
            <a:spLocks noGrp="1"/>
          </p:cNvSpPr>
          <p:nvPr>
            <p:ph type="title"/>
          </p:nvPr>
        </p:nvSpPr>
        <p:spPr>
          <a:xfrm>
            <a:off x="838200" y="317501"/>
            <a:ext cx="10515599" cy="901699"/>
          </a:xfrm>
          <a:solidFill>
            <a:srgbClr val="FFFF00"/>
          </a:solidFill>
        </p:spPr>
        <p:txBody>
          <a:bodyPr/>
          <a:lstStyle/>
          <a:p>
            <a:pPr algn="ctr"/>
            <a:r>
              <a:rPr lang="en-US" dirty="0"/>
              <a:t>Guidance for Employment </a:t>
            </a:r>
          </a:p>
        </p:txBody>
      </p:sp>
      <p:sp>
        <p:nvSpPr>
          <p:cNvPr id="3" name="Content Placeholder 2">
            <a:extLst>
              <a:ext uri="{FF2B5EF4-FFF2-40B4-BE49-F238E27FC236}">
                <a16:creationId xmlns:a16="http://schemas.microsoft.com/office/drawing/2014/main" id="{447D2573-9BA9-3495-B117-B30FB7702446}"/>
              </a:ext>
            </a:extLst>
          </p:cNvPr>
          <p:cNvSpPr>
            <a:spLocks noGrp="1"/>
          </p:cNvSpPr>
          <p:nvPr>
            <p:ph idx="1"/>
          </p:nvPr>
        </p:nvSpPr>
        <p:spPr>
          <a:solidFill>
            <a:schemeClr val="tx2">
              <a:lumMod val="20000"/>
              <a:lumOff val="80000"/>
            </a:schemeClr>
          </a:solidFill>
        </p:spPr>
        <p:txBody>
          <a:bodyPr>
            <a:noAutofit/>
          </a:bodyPr>
          <a:lstStyle/>
          <a:p>
            <a:pPr marL="0" indent="0" algn="ctr">
              <a:buNone/>
            </a:pPr>
            <a:r>
              <a:rPr lang="en-US" sz="1800" b="1" dirty="0">
                <a:latin typeface="Arial" panose="020B0604020202020204" pitchFamily="34" charset="0"/>
                <a:cs typeface="Arial" panose="020B0604020202020204" pitchFamily="34" charset="0"/>
              </a:rPr>
              <a:t> BY </a:t>
            </a:r>
          </a:p>
          <a:p>
            <a:r>
              <a:rPr lang="en-US" sz="1800" b="1" dirty="0">
                <a:latin typeface="Arial" panose="020B0604020202020204" pitchFamily="34" charset="0"/>
                <a:cs typeface="Arial" panose="020B0604020202020204" pitchFamily="34" charset="0"/>
              </a:rPr>
              <a:t>Er K B Neelakantan BE (Civil) ME (Structures) MBA PMP CAIIB FIE FIV</a:t>
            </a:r>
          </a:p>
          <a:p>
            <a:r>
              <a:rPr lang="en-US" sz="1800" b="1" dirty="0">
                <a:latin typeface="Arial" panose="020B0604020202020204" pitchFamily="34" charset="0"/>
                <a:cs typeface="Arial" panose="020B0604020202020204" pitchFamily="34" charset="0"/>
              </a:rPr>
              <a:t>Er S R Balasubramanian BE (Mech) MBA DIEM DMM</a:t>
            </a:r>
          </a:p>
          <a:p>
            <a:r>
              <a:rPr lang="en-US" sz="1800" b="1" dirty="0">
                <a:latin typeface="Arial" panose="020B0604020202020204" pitchFamily="34" charset="0"/>
                <a:cs typeface="Arial" panose="020B0604020202020204" pitchFamily="34" charset="0"/>
              </a:rPr>
              <a:t>Er T R B Kumareswaran BE (Civil) ME (Geo Technology)</a:t>
            </a:r>
          </a:p>
          <a:p>
            <a:r>
              <a:rPr lang="en-US" sz="1800" b="1" dirty="0">
                <a:latin typeface="Arial" panose="020B0604020202020204" pitchFamily="34" charset="0"/>
                <a:cs typeface="Arial" panose="020B0604020202020204" pitchFamily="34" charset="0"/>
              </a:rPr>
              <a:t>Er L K </a:t>
            </a:r>
            <a:r>
              <a:rPr lang="en-US" sz="1800" b="1" dirty="0" err="1">
                <a:latin typeface="Arial" panose="020B0604020202020204" pitchFamily="34" charset="0"/>
                <a:cs typeface="Arial" panose="020B0604020202020204" pitchFamily="34" charset="0"/>
              </a:rPr>
              <a:t>Premanth</a:t>
            </a:r>
            <a:r>
              <a:rPr lang="en-US" sz="1800" b="1" dirty="0">
                <a:latin typeface="Arial" panose="020B0604020202020204" pitchFamily="34" charset="0"/>
                <a:cs typeface="Arial" panose="020B0604020202020204" pitchFamily="34" charset="0"/>
              </a:rPr>
              <a:t> BE (Civil)</a:t>
            </a:r>
          </a:p>
          <a:p>
            <a:r>
              <a:rPr lang="en-US" sz="1800" b="1" dirty="0">
                <a:latin typeface="Arial" panose="020B0604020202020204" pitchFamily="34" charset="0"/>
                <a:cs typeface="Arial" panose="020B0604020202020204" pitchFamily="34" charset="0"/>
              </a:rPr>
              <a:t>Er S </a:t>
            </a:r>
            <a:r>
              <a:rPr lang="en-US" sz="1800" b="1" dirty="0" err="1">
                <a:latin typeface="Arial" panose="020B0604020202020204" pitchFamily="34" charset="0"/>
                <a:cs typeface="Arial" panose="020B0604020202020204" pitchFamily="34" charset="0"/>
              </a:rPr>
              <a:t>S</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Narayanamoorthy</a:t>
            </a:r>
            <a:r>
              <a:rPr lang="en-US" sz="1800" b="1" dirty="0">
                <a:latin typeface="Arial" panose="020B0604020202020204" pitchFamily="34" charset="0"/>
                <a:cs typeface="Arial" panose="020B0604020202020204" pitchFamily="34" charset="0"/>
              </a:rPr>
              <a:t> BE (Civil) ME (Urban Engineering) </a:t>
            </a:r>
          </a:p>
          <a:p>
            <a:endParaRPr lang="en-US" sz="1800" b="1" dirty="0">
              <a:latin typeface="Arial" panose="020B0604020202020204" pitchFamily="34" charset="0"/>
              <a:cs typeface="Arial" panose="020B0604020202020204" pitchFamily="34" charset="0"/>
            </a:endParaRPr>
          </a:p>
          <a:p>
            <a:r>
              <a:rPr lang="en-US" sz="1800" b="1" dirty="0">
                <a:latin typeface="Arial" panose="020B0604020202020204" pitchFamily="34" charset="0"/>
                <a:cs typeface="Arial" panose="020B0604020202020204" pitchFamily="34" charset="0"/>
              </a:rPr>
              <a:t>PROGRAM COORDINATORS </a:t>
            </a:r>
          </a:p>
          <a:p>
            <a:endParaRPr lang="en-US" sz="1800" b="1" dirty="0">
              <a:latin typeface="Arial" panose="020B0604020202020204" pitchFamily="34" charset="0"/>
              <a:cs typeface="Arial" panose="020B0604020202020204" pitchFamily="34" charset="0"/>
            </a:endParaRPr>
          </a:p>
          <a:p>
            <a:pPr marL="0" indent="0">
              <a:buNone/>
            </a:pPr>
            <a:r>
              <a:rPr lang="en-US" sz="1800" b="1" dirty="0">
                <a:latin typeface="Arial" panose="020B0604020202020204" pitchFamily="34" charset="0"/>
                <a:cs typeface="Arial" panose="020B0604020202020204" pitchFamily="34" charset="0"/>
              </a:rPr>
              <a:t>  “Workshop for Final Year Students – MGNMR College for Women”</a:t>
            </a:r>
          </a:p>
          <a:p>
            <a:pPr marL="0" indent="0">
              <a:buNone/>
            </a:pPr>
            <a:r>
              <a:rPr lang="en-US" sz="1800" b="1" dirty="0">
                <a:latin typeface="Arial" panose="020B0604020202020204" pitchFamily="34" charset="0"/>
                <a:cs typeface="Arial" panose="020B0604020202020204" pitchFamily="34" charset="0"/>
              </a:rPr>
              <a:t>    Date: 23-4-2023</a:t>
            </a:r>
          </a:p>
          <a:p>
            <a:pPr marL="0" indent="0">
              <a:buNone/>
            </a:pPr>
            <a:r>
              <a:rPr lang="en-US" sz="1800" b="1" dirty="0">
                <a:latin typeface="Arial" panose="020B0604020202020204" pitchFamily="34" charset="0"/>
                <a:cs typeface="Arial" panose="020B0604020202020204" pitchFamily="34" charset="0"/>
              </a:rPr>
              <a:t> </a:t>
            </a:r>
          </a:p>
          <a:p>
            <a:endParaRPr lang="en-US"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2401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4E4B5B-8C87-64E7-A020-819F9F3C4ECD}"/>
              </a:ext>
            </a:extLst>
          </p:cNvPr>
          <p:cNvSpPr>
            <a:spLocks noGrp="1"/>
          </p:cNvSpPr>
          <p:nvPr>
            <p:ph idx="1"/>
          </p:nvPr>
        </p:nvSpPr>
        <p:spPr/>
        <p:txBody>
          <a:bodyPr>
            <a:normAutofit fontScale="92500"/>
          </a:bodyPr>
          <a:lstStyle/>
          <a:p>
            <a:pPr marL="0" indent="0">
              <a:buNone/>
            </a:pPr>
            <a:r>
              <a:rPr lang="en-US" b="1" dirty="0"/>
              <a:t>For particularly Computer / Software Jobs for Computer Science Graduates / Post Graduates in addition to their subject books, please study these books: </a:t>
            </a:r>
          </a:p>
          <a:p>
            <a:pPr marL="514350" indent="-514350">
              <a:buAutoNum type="arabicPeriod"/>
            </a:pPr>
            <a:r>
              <a:rPr lang="en-US" b="1" dirty="0"/>
              <a:t>Campus Recruitment Complete Reference (By Praxis Groups authors)  </a:t>
            </a:r>
          </a:p>
          <a:p>
            <a:pPr marL="0" indent="0">
              <a:buNone/>
            </a:pPr>
            <a:r>
              <a:rPr lang="en-US" b="1" dirty="0"/>
              <a:t>( Contains - </a:t>
            </a:r>
            <a:r>
              <a:rPr lang="en-US" b="1" i="0" dirty="0">
                <a:solidFill>
                  <a:srgbClr val="0F1111"/>
                </a:solidFill>
                <a:effectLst/>
                <a:latin typeface="Amazon Ember"/>
              </a:rPr>
              <a:t>1. Quantitative Aptitude  2. Logical Reasoning  3. Verbal Ability 4. Solved Placement Papers  5. Technical Interview  6. HR Interview 7. Resume Preparation 8. Job search/apply tips 9. Group Discussion)</a:t>
            </a:r>
            <a:endParaRPr lang="en-US" b="1" dirty="0"/>
          </a:p>
          <a:p>
            <a:pPr marL="0" indent="0">
              <a:buNone/>
            </a:pPr>
            <a:r>
              <a:rPr lang="en-US" b="1" dirty="0"/>
              <a:t>2. Wiley’s TCS National Qualifier Test </a:t>
            </a:r>
          </a:p>
          <a:p>
            <a:pPr marL="0" indent="0">
              <a:buNone/>
            </a:pPr>
            <a:r>
              <a:rPr lang="en-US" b="1" dirty="0"/>
              <a:t>3. Quantitative Aptitude (R S Aggarwal) (Common for all)</a:t>
            </a:r>
          </a:p>
        </p:txBody>
      </p:sp>
      <p:sp>
        <p:nvSpPr>
          <p:cNvPr id="4" name="Title 1">
            <a:extLst>
              <a:ext uri="{FF2B5EF4-FFF2-40B4-BE49-F238E27FC236}">
                <a16:creationId xmlns:a16="http://schemas.microsoft.com/office/drawing/2014/main" id="{80877F08-E12C-15E7-0531-F93594B69CA5}"/>
              </a:ext>
            </a:extLst>
          </p:cNvPr>
          <p:cNvSpPr txBox="1">
            <a:spLocks/>
          </p:cNvSpPr>
          <p:nvPr/>
        </p:nvSpPr>
        <p:spPr>
          <a:xfrm>
            <a:off x="838200" y="517525"/>
            <a:ext cx="10515600" cy="930275"/>
          </a:xfrm>
          <a:prstGeom prst="rect">
            <a:avLst/>
          </a:prstGeom>
          <a:solidFill>
            <a:srgbClr val="FFFF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Guidance for Employment </a:t>
            </a:r>
          </a:p>
        </p:txBody>
      </p:sp>
    </p:spTree>
    <p:extLst>
      <p:ext uri="{BB962C8B-B14F-4D97-AF65-F5344CB8AC3E}">
        <p14:creationId xmlns:p14="http://schemas.microsoft.com/office/powerpoint/2010/main" val="1529176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2D31D6-763F-C910-59DA-50FE4B6F8237}"/>
              </a:ext>
            </a:extLst>
          </p:cNvPr>
          <p:cNvSpPr>
            <a:spLocks noGrp="1"/>
          </p:cNvSpPr>
          <p:nvPr>
            <p:ph idx="1"/>
          </p:nvPr>
        </p:nvSpPr>
        <p:spPr/>
        <p:txBody>
          <a:bodyPr>
            <a:normAutofit fontScale="92500" lnSpcReduction="10000"/>
          </a:bodyPr>
          <a:lstStyle/>
          <a:p>
            <a:r>
              <a:rPr lang="en-US" b="1" dirty="0"/>
              <a:t>1 . Free course for competitive examinations: Initiative by Virat Hindu Forum in collaboration with Manifest IAS Bangalore. </a:t>
            </a:r>
            <a:r>
              <a:rPr lang="en-US" b="1" dirty="0">
                <a:hlinkClick r:id="rId2"/>
              </a:rPr>
              <a:t>https://youtube.com/playlist?list=PLwYlwJ-z798bDm1Gf2lmH8lWlQpQ8i5Pm</a:t>
            </a:r>
            <a:endParaRPr lang="en-US" b="1" dirty="0"/>
          </a:p>
          <a:p>
            <a:r>
              <a:rPr lang="en-US" b="1" dirty="0"/>
              <a:t>The subjects covered here are for IAS examination: Polity,  History, Economy,  Geography, Environment, Current Events, Mental Ability, General Science This is for 2022 exam. Current Events need updates. </a:t>
            </a:r>
          </a:p>
          <a:p>
            <a:r>
              <a:rPr lang="en-US" b="1" dirty="0"/>
              <a:t>Study IQ IAS - YouTube Channel (Hindi knowledge required. However subtitles are available in English)</a:t>
            </a:r>
          </a:p>
          <a:p>
            <a:r>
              <a:rPr lang="en-US" b="1" dirty="0"/>
              <a:t>Various YouTube / WhatsApp / Telegram Channels / Coaching Institutes are available for TNPSC, UPSC, SSC, Banking, Railway posts  – Google it in the internet – Enquire with others about their performance and select</a:t>
            </a:r>
          </a:p>
          <a:p>
            <a:endParaRPr lang="en-US" b="1" dirty="0"/>
          </a:p>
        </p:txBody>
      </p:sp>
      <p:sp>
        <p:nvSpPr>
          <p:cNvPr id="6" name="Title 5">
            <a:extLst>
              <a:ext uri="{FF2B5EF4-FFF2-40B4-BE49-F238E27FC236}">
                <a16:creationId xmlns:a16="http://schemas.microsoft.com/office/drawing/2014/main" id="{58D9F8C7-A30D-3408-09B5-B4E7F58147D3}"/>
              </a:ext>
            </a:extLst>
          </p:cNvPr>
          <p:cNvSpPr>
            <a:spLocks noGrp="1"/>
          </p:cNvSpPr>
          <p:nvPr>
            <p:ph type="title"/>
          </p:nvPr>
        </p:nvSpPr>
        <p:spPr>
          <a:xfrm>
            <a:off x="838200" y="365126"/>
            <a:ext cx="10515600" cy="996950"/>
          </a:xfrm>
          <a:solidFill>
            <a:srgbClr val="FFFF00"/>
          </a:solidFill>
        </p:spPr>
        <p:txBody>
          <a:bodyPr/>
          <a:lstStyle/>
          <a:p>
            <a:pPr algn="ctr"/>
            <a:r>
              <a:rPr lang="en-US" b="1" dirty="0"/>
              <a:t>Guidance for Employment</a:t>
            </a:r>
          </a:p>
        </p:txBody>
      </p:sp>
    </p:spTree>
    <p:extLst>
      <p:ext uri="{BB962C8B-B14F-4D97-AF65-F5344CB8AC3E}">
        <p14:creationId xmlns:p14="http://schemas.microsoft.com/office/powerpoint/2010/main" val="2537403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74BEC6-19FB-9B79-A868-62B20839EE7A}"/>
              </a:ext>
            </a:extLst>
          </p:cNvPr>
          <p:cNvSpPr>
            <a:spLocks noGrp="1"/>
          </p:cNvSpPr>
          <p:nvPr>
            <p:ph idx="1"/>
          </p:nvPr>
        </p:nvSpPr>
        <p:spPr/>
        <p:txBody>
          <a:bodyPr>
            <a:normAutofit fontScale="77500" lnSpcReduction="20000"/>
          </a:bodyPr>
          <a:lstStyle/>
          <a:p>
            <a:r>
              <a:rPr lang="en-US" b="1" dirty="0"/>
              <a:t>To be successful in competitive exams:</a:t>
            </a:r>
          </a:p>
          <a:p>
            <a:r>
              <a:rPr lang="en-US" b="1" dirty="0"/>
              <a:t>Motivation – Be confident that you can achieve your goal</a:t>
            </a:r>
          </a:p>
          <a:p>
            <a:r>
              <a:rPr lang="en-US" b="1" dirty="0"/>
              <a:t>Know everything about the exam – syllabus, no. of subjects, marks and marking system in objective questions, time allotted for each section / paper, how many students appear and how many get selected etc., – Preliminary, </a:t>
            </a:r>
            <a:r>
              <a:rPr lang="en-US" b="1" dirty="0" err="1"/>
              <a:t>Main,Face</a:t>
            </a:r>
            <a:r>
              <a:rPr lang="en-US" b="1" dirty="0"/>
              <a:t> to Face / Virtual Interview etc.</a:t>
            </a:r>
          </a:p>
          <a:p>
            <a:r>
              <a:rPr lang="en-US" b="1" dirty="0"/>
              <a:t>Collect the study materials , previous question papers, various vital resources and identify the areas for focused study in different sections, know the trends, etc.,</a:t>
            </a:r>
          </a:p>
          <a:p>
            <a:r>
              <a:rPr lang="en-US" b="1" dirty="0"/>
              <a:t>Keep away from social media</a:t>
            </a:r>
          </a:p>
          <a:p>
            <a:r>
              <a:rPr lang="en-US" b="1" dirty="0"/>
              <a:t>Plan study time, start preparing regularly without distractions , focus on understanding the concepts, eat and drink healthy, give interval in between, rejuvenate and destress.</a:t>
            </a:r>
          </a:p>
          <a:p>
            <a:r>
              <a:rPr lang="en-US" b="1" dirty="0"/>
              <a:t>Practice writing mock tests daily / weekly as required with good hand writing, ensure to complete it in time, solve previous ten years question papers, do self evaluation and through others. </a:t>
            </a:r>
          </a:p>
          <a:p>
            <a:pPr marL="0" indent="0">
              <a:buNone/>
            </a:pPr>
            <a:endParaRPr lang="en-US" b="1" dirty="0"/>
          </a:p>
        </p:txBody>
      </p:sp>
      <p:sp>
        <p:nvSpPr>
          <p:cNvPr id="4" name="Title 1">
            <a:extLst>
              <a:ext uri="{FF2B5EF4-FFF2-40B4-BE49-F238E27FC236}">
                <a16:creationId xmlns:a16="http://schemas.microsoft.com/office/drawing/2014/main" id="{C49B9CCB-A20C-5FAF-8E55-B727C1387314}"/>
              </a:ext>
            </a:extLst>
          </p:cNvPr>
          <p:cNvSpPr txBox="1">
            <a:spLocks/>
          </p:cNvSpPr>
          <p:nvPr/>
        </p:nvSpPr>
        <p:spPr>
          <a:xfrm>
            <a:off x="990600" y="517525"/>
            <a:ext cx="10515600" cy="1120775"/>
          </a:xfrm>
          <a:prstGeom prst="rect">
            <a:avLst/>
          </a:prstGeom>
          <a:solidFill>
            <a:srgbClr val="FFFF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t>Guidance for Employment </a:t>
            </a:r>
            <a:endParaRPr lang="en-US" b="1" dirty="0"/>
          </a:p>
        </p:txBody>
      </p:sp>
    </p:spTree>
    <p:extLst>
      <p:ext uri="{BB962C8B-B14F-4D97-AF65-F5344CB8AC3E}">
        <p14:creationId xmlns:p14="http://schemas.microsoft.com/office/powerpoint/2010/main" val="2858858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E410C0-7984-5DF3-2015-7AB57FF7EE36}"/>
              </a:ext>
            </a:extLst>
          </p:cNvPr>
          <p:cNvSpPr>
            <a:spLocks noGrp="1"/>
          </p:cNvSpPr>
          <p:nvPr>
            <p:ph idx="1"/>
          </p:nvPr>
        </p:nvSpPr>
        <p:spPr/>
        <p:txBody>
          <a:bodyPr>
            <a:normAutofit/>
          </a:bodyPr>
          <a:lstStyle/>
          <a:p>
            <a:endParaRPr lang="en-US" sz="6000" dirty="0">
              <a:latin typeface="Arial" panose="020B0604020202020204" pitchFamily="34" charset="0"/>
              <a:cs typeface="Arial" panose="020B0604020202020204" pitchFamily="34" charset="0"/>
            </a:endParaRPr>
          </a:p>
          <a:p>
            <a:pPr marL="0" indent="0" algn="ctr">
              <a:buNone/>
            </a:pPr>
            <a:r>
              <a:rPr lang="en-US" sz="6000" dirty="0">
                <a:latin typeface="Arial" panose="020B0604020202020204" pitchFamily="34" charset="0"/>
                <a:cs typeface="Arial" panose="020B0604020202020204" pitchFamily="34" charset="0"/>
              </a:rPr>
              <a:t>Good Luck </a:t>
            </a:r>
          </a:p>
          <a:p>
            <a:pPr marL="0" indent="0" algn="ctr">
              <a:buNone/>
            </a:pPr>
            <a:r>
              <a:rPr lang="en-US" sz="6000" dirty="0">
                <a:latin typeface="Arial" panose="020B0604020202020204" pitchFamily="34" charset="0"/>
                <a:cs typeface="Arial" panose="020B0604020202020204" pitchFamily="34" charset="0"/>
              </a:rPr>
              <a:t>Thank You</a:t>
            </a:r>
          </a:p>
        </p:txBody>
      </p:sp>
      <p:sp>
        <p:nvSpPr>
          <p:cNvPr id="4" name="Title 1">
            <a:extLst>
              <a:ext uri="{FF2B5EF4-FFF2-40B4-BE49-F238E27FC236}">
                <a16:creationId xmlns:a16="http://schemas.microsoft.com/office/drawing/2014/main" id="{FE068A1C-791B-3807-502B-44FA188074F5}"/>
              </a:ext>
            </a:extLst>
          </p:cNvPr>
          <p:cNvSpPr txBox="1">
            <a:spLocks/>
          </p:cNvSpPr>
          <p:nvPr/>
        </p:nvSpPr>
        <p:spPr>
          <a:xfrm>
            <a:off x="1066800" y="500062"/>
            <a:ext cx="10439400" cy="1325563"/>
          </a:xfrm>
          <a:prstGeom prst="rect">
            <a:avLst/>
          </a:prstGeom>
          <a:solidFill>
            <a:srgbClr val="FFFF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t>Guidance for Employment </a:t>
            </a:r>
            <a:endParaRPr lang="en-US" dirty="0"/>
          </a:p>
        </p:txBody>
      </p:sp>
    </p:spTree>
    <p:extLst>
      <p:ext uri="{BB962C8B-B14F-4D97-AF65-F5344CB8AC3E}">
        <p14:creationId xmlns:p14="http://schemas.microsoft.com/office/powerpoint/2010/main" val="3122640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D7B20C-177B-6ECF-29E2-12E06F29FDB1}"/>
              </a:ext>
            </a:extLst>
          </p:cNvPr>
          <p:cNvSpPr>
            <a:spLocks noGrp="1"/>
          </p:cNvSpPr>
          <p:nvPr>
            <p:ph idx="1"/>
          </p:nvPr>
        </p:nvSpPr>
        <p:spPr/>
        <p:txBody>
          <a:bodyPr>
            <a:normAutofit/>
          </a:bodyPr>
          <a:lstStyle/>
          <a:p>
            <a:r>
              <a:rPr lang="en-US" b="1" dirty="0"/>
              <a:t>As soon as the students pass the graduate / post graduate courses -create a good, attractive Resume / CV ( Curriculum Vitae) containing very brief Profile (Name, Mobile Number, E-Mail Address, Contact Address, Nationality, Date of Birth, Married or Single, What qualification you possess and what you are looking for), Education, Relevant Course Work Details and CGPA, Key Skills Gained, Work Experience / Intern, Key Qualifications and Responsibilities, Achievement, Languages, Attach scan copy of the Photo if necessary</a:t>
            </a:r>
          </a:p>
          <a:p>
            <a:r>
              <a:rPr lang="en-US" b="1" dirty="0"/>
              <a:t>Create LinkedIn Account - signup in </a:t>
            </a:r>
            <a:r>
              <a:rPr lang="en-US" b="1" dirty="0">
                <a:hlinkClick r:id="rId2"/>
              </a:rPr>
              <a:t>https://www.linkedin.com/signup</a:t>
            </a:r>
            <a:endParaRPr lang="en-US" dirty="0"/>
          </a:p>
        </p:txBody>
      </p:sp>
      <p:sp>
        <p:nvSpPr>
          <p:cNvPr id="4" name="Title 1">
            <a:extLst>
              <a:ext uri="{FF2B5EF4-FFF2-40B4-BE49-F238E27FC236}">
                <a16:creationId xmlns:a16="http://schemas.microsoft.com/office/drawing/2014/main" id="{9F253676-9A16-EF7B-2454-C0BB27323187}"/>
              </a:ext>
            </a:extLst>
          </p:cNvPr>
          <p:cNvSpPr txBox="1">
            <a:spLocks noGrp="1"/>
          </p:cNvSpPr>
          <p:nvPr>
            <p:ph type="title"/>
          </p:nvPr>
        </p:nvSpPr>
        <p:spPr>
          <a:xfrm>
            <a:off x="838200" y="365125"/>
            <a:ext cx="10515600" cy="1158875"/>
          </a:xfrm>
          <a:prstGeom prst="rect">
            <a:avLst/>
          </a:prstGeom>
          <a:solidFill>
            <a:srgbClr val="FFFF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t>Guidance for Employment </a:t>
            </a:r>
          </a:p>
        </p:txBody>
      </p:sp>
    </p:spTree>
    <p:extLst>
      <p:ext uri="{BB962C8B-B14F-4D97-AF65-F5344CB8AC3E}">
        <p14:creationId xmlns:p14="http://schemas.microsoft.com/office/powerpoint/2010/main" val="486407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5E2D78-B7DC-9697-50DD-E8BF9EDA9F6B}"/>
              </a:ext>
            </a:extLst>
          </p:cNvPr>
          <p:cNvSpPr>
            <a:spLocks noGrp="1"/>
          </p:cNvSpPr>
          <p:nvPr>
            <p:ph idx="1"/>
          </p:nvPr>
        </p:nvSpPr>
        <p:spPr>
          <a:xfrm>
            <a:off x="838200" y="1266825"/>
            <a:ext cx="10515600" cy="4957763"/>
          </a:xfrm>
        </p:spPr>
        <p:txBody>
          <a:bodyPr/>
          <a:lstStyle/>
          <a:p>
            <a:pPr marL="0" indent="0">
              <a:buNone/>
            </a:pPr>
            <a:r>
              <a:rPr lang="en-US" b="1" dirty="0"/>
              <a:t>The job seeker can register for  “One Time Registration” in the following portals:</a:t>
            </a:r>
          </a:p>
          <a:p>
            <a:pPr marL="514350" indent="-514350">
              <a:buAutoNum type="arabicPeriod"/>
            </a:pPr>
            <a:r>
              <a:rPr lang="en-US" b="1" dirty="0"/>
              <a:t>TNPSC – Tamil Nadu Public Service Commission </a:t>
            </a:r>
            <a:r>
              <a:rPr lang="en-US" b="1" dirty="0">
                <a:hlinkClick r:id="rId2"/>
              </a:rPr>
              <a:t>https://apply.tnpscexams.in/registration?app_id=UElZMDAwMDAwMQ==</a:t>
            </a:r>
            <a:endParaRPr lang="en-US" b="1" dirty="0"/>
          </a:p>
          <a:p>
            <a:pPr marL="514350" indent="-514350">
              <a:buAutoNum type="arabicPeriod"/>
            </a:pPr>
            <a:r>
              <a:rPr lang="en-US" b="1" dirty="0"/>
              <a:t>Staff Selection Commission ( Government of India)</a:t>
            </a:r>
          </a:p>
          <a:p>
            <a:pPr marL="0" indent="0">
              <a:buNone/>
            </a:pPr>
            <a:r>
              <a:rPr lang="en-US" b="1" dirty="0"/>
              <a:t> </a:t>
            </a:r>
            <a:r>
              <a:rPr lang="en-US" b="1" dirty="0">
                <a:hlinkClick r:id="rId3"/>
              </a:rPr>
              <a:t>https://ssc.nic.in/registration/home</a:t>
            </a:r>
            <a:endParaRPr lang="en-US" b="1" dirty="0"/>
          </a:p>
          <a:p>
            <a:pPr marL="0" indent="0">
              <a:buNone/>
            </a:pPr>
            <a:r>
              <a:rPr lang="en-US" b="1" dirty="0"/>
              <a:t>3. Union Public Service Commission</a:t>
            </a:r>
          </a:p>
          <a:p>
            <a:pPr marL="0" indent="0">
              <a:buNone/>
            </a:pPr>
            <a:r>
              <a:rPr lang="en-US" b="1" dirty="0">
                <a:hlinkClick r:id="rId4"/>
              </a:rPr>
              <a:t>https://upsconline.nic.in/upsc/OTRP/registration.php</a:t>
            </a:r>
            <a:endParaRPr lang="en-US" b="1" dirty="0"/>
          </a:p>
          <a:p>
            <a:pPr marL="0" indent="0">
              <a:buNone/>
            </a:pPr>
            <a:endParaRPr lang="en-US" b="1" dirty="0"/>
          </a:p>
          <a:p>
            <a:pPr marL="0" indent="0">
              <a:buNone/>
            </a:pPr>
            <a:endParaRPr lang="en-US" b="1" dirty="0"/>
          </a:p>
          <a:p>
            <a:pPr marL="0" indent="0">
              <a:buNone/>
            </a:pPr>
            <a:endParaRPr lang="en-US" b="1" dirty="0"/>
          </a:p>
        </p:txBody>
      </p:sp>
      <p:sp>
        <p:nvSpPr>
          <p:cNvPr id="4" name="Title 1">
            <a:extLst>
              <a:ext uri="{FF2B5EF4-FFF2-40B4-BE49-F238E27FC236}">
                <a16:creationId xmlns:a16="http://schemas.microsoft.com/office/drawing/2014/main" id="{D4F9E83C-508C-6047-FD26-14D08F374BFC}"/>
              </a:ext>
            </a:extLst>
          </p:cNvPr>
          <p:cNvSpPr txBox="1">
            <a:spLocks/>
          </p:cNvSpPr>
          <p:nvPr/>
        </p:nvSpPr>
        <p:spPr>
          <a:xfrm>
            <a:off x="990600" y="-388724"/>
            <a:ext cx="10515600" cy="1179300"/>
          </a:xfrm>
          <a:prstGeom prst="rect">
            <a:avLst/>
          </a:prstGeom>
          <a:solidFill>
            <a:srgbClr val="FFFF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Guidance for Employment </a:t>
            </a:r>
          </a:p>
        </p:txBody>
      </p:sp>
    </p:spTree>
    <p:extLst>
      <p:ext uri="{BB962C8B-B14F-4D97-AF65-F5344CB8AC3E}">
        <p14:creationId xmlns:p14="http://schemas.microsoft.com/office/powerpoint/2010/main" val="675402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36351-1591-DDDB-5B4B-DAF69D515E70}"/>
              </a:ext>
            </a:extLst>
          </p:cNvPr>
          <p:cNvSpPr>
            <a:spLocks noGrp="1"/>
          </p:cNvSpPr>
          <p:nvPr>
            <p:ph type="title"/>
          </p:nvPr>
        </p:nvSpPr>
        <p:spPr/>
        <p:txBody>
          <a:bodyPr/>
          <a:lstStyle/>
          <a:p>
            <a:r>
              <a:rPr lang="en-US" dirty="0"/>
              <a:t>Guidance for Employment</a:t>
            </a:r>
          </a:p>
        </p:txBody>
      </p:sp>
      <p:sp>
        <p:nvSpPr>
          <p:cNvPr id="3" name="Content Placeholder 2">
            <a:extLst>
              <a:ext uri="{FF2B5EF4-FFF2-40B4-BE49-F238E27FC236}">
                <a16:creationId xmlns:a16="http://schemas.microsoft.com/office/drawing/2014/main" id="{79B81E93-AB3A-EE10-9042-0AD23EF2B77E}"/>
              </a:ext>
            </a:extLst>
          </p:cNvPr>
          <p:cNvSpPr>
            <a:spLocks noGrp="1"/>
          </p:cNvSpPr>
          <p:nvPr>
            <p:ph idx="1"/>
          </p:nvPr>
        </p:nvSpPr>
        <p:spPr/>
        <p:txBody>
          <a:bodyPr>
            <a:normAutofit/>
          </a:bodyPr>
          <a:lstStyle/>
          <a:p>
            <a:r>
              <a:rPr lang="en-US" b="1" dirty="0"/>
              <a:t>As soon as the students pass the graduate / post graduate courses they can register :</a:t>
            </a:r>
          </a:p>
          <a:p>
            <a:r>
              <a:rPr lang="en-US" b="1" dirty="0"/>
              <a:t>1. Online Employment Registration Portal (Department of Employment and Training – Tamil Nadu Government)</a:t>
            </a:r>
          </a:p>
          <a:p>
            <a:r>
              <a:rPr lang="en-US" b="1" dirty="0">
                <a:hlinkClick r:id="rId2"/>
              </a:rPr>
              <a:t>https://tnvelaivaaippu.gov.in/Empower/</a:t>
            </a:r>
            <a:endParaRPr lang="en-US" b="1" dirty="0"/>
          </a:p>
          <a:p>
            <a:r>
              <a:rPr lang="en-US" b="1" dirty="0"/>
              <a:t>Fill up the candidate registration form with all the details , create ID and Password (Aadhar Card, or Driving </a:t>
            </a:r>
            <a:r>
              <a:rPr lang="en-US" b="1" dirty="0" err="1"/>
              <a:t>Licence</a:t>
            </a:r>
            <a:r>
              <a:rPr lang="en-US" b="1" dirty="0"/>
              <a:t> or Voter ID required) </a:t>
            </a:r>
          </a:p>
          <a:p>
            <a:r>
              <a:rPr lang="en-US" b="1" dirty="0"/>
              <a:t>2. National Career Service (Government of India)</a:t>
            </a:r>
          </a:p>
          <a:p>
            <a:r>
              <a:rPr lang="en-US" b="1" dirty="0">
                <a:hlinkClick r:id="rId3"/>
              </a:rPr>
              <a:t>https://www.ncs.gov.in/</a:t>
            </a:r>
            <a:endParaRPr lang="en-US" b="1" dirty="0"/>
          </a:p>
          <a:p>
            <a:endParaRPr lang="en-US" b="1" dirty="0"/>
          </a:p>
          <a:p>
            <a:endParaRPr lang="en-US" b="1" dirty="0"/>
          </a:p>
          <a:p>
            <a:pPr marL="0" indent="0">
              <a:buNone/>
            </a:pPr>
            <a:endParaRPr lang="en-US" b="1" dirty="0"/>
          </a:p>
          <a:p>
            <a:endParaRPr lang="en-US" b="1" dirty="0"/>
          </a:p>
        </p:txBody>
      </p:sp>
      <p:sp>
        <p:nvSpPr>
          <p:cNvPr id="4" name="Title 1">
            <a:extLst>
              <a:ext uri="{FF2B5EF4-FFF2-40B4-BE49-F238E27FC236}">
                <a16:creationId xmlns:a16="http://schemas.microsoft.com/office/drawing/2014/main" id="{AC08A88B-46FB-0B1A-4582-8BD8E5542C13}"/>
              </a:ext>
            </a:extLst>
          </p:cNvPr>
          <p:cNvSpPr txBox="1">
            <a:spLocks/>
          </p:cNvSpPr>
          <p:nvPr/>
        </p:nvSpPr>
        <p:spPr>
          <a:xfrm>
            <a:off x="733425" y="452437"/>
            <a:ext cx="10772775" cy="1052513"/>
          </a:xfrm>
          <a:prstGeom prst="rect">
            <a:avLst/>
          </a:prstGeom>
          <a:solidFill>
            <a:srgbClr val="FFFF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t>Guidance for Employment </a:t>
            </a:r>
          </a:p>
        </p:txBody>
      </p:sp>
    </p:spTree>
    <p:extLst>
      <p:ext uri="{BB962C8B-B14F-4D97-AF65-F5344CB8AC3E}">
        <p14:creationId xmlns:p14="http://schemas.microsoft.com/office/powerpoint/2010/main" val="871278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0EA687-C1C0-DC26-3294-CB02DE18ABB5}"/>
              </a:ext>
            </a:extLst>
          </p:cNvPr>
          <p:cNvSpPr>
            <a:spLocks noGrp="1"/>
          </p:cNvSpPr>
          <p:nvPr>
            <p:ph idx="1"/>
          </p:nvPr>
        </p:nvSpPr>
        <p:spPr/>
        <p:txBody>
          <a:bodyPr>
            <a:normAutofit fontScale="85000" lnSpcReduction="20000"/>
          </a:bodyPr>
          <a:lstStyle/>
          <a:p>
            <a:r>
              <a:rPr lang="en-US" b="1" dirty="0"/>
              <a:t>The jobseeker can also register in the following websites for private companies’ jobs. </a:t>
            </a:r>
          </a:p>
          <a:p>
            <a:pPr>
              <a:tabLst>
                <a:tab pos="2865755" algn="ctr"/>
                <a:tab pos="5731510" algn="r"/>
              </a:tabLst>
            </a:pPr>
            <a:r>
              <a:rPr lang="en-IN" sz="2800" b="1" dirty="0">
                <a:latin typeface="Calibri" panose="020F0502020204030204" pitchFamily="34" charset="0"/>
                <a:ea typeface="Calibri" panose="020F0502020204030204" pitchFamily="34" charset="0"/>
                <a:cs typeface="Times New Roman" panose="02020603050405020304" pitchFamily="18" charset="0"/>
                <a:hlinkClick r:id="rId2"/>
              </a:rPr>
              <a:t>https://www.naukri.com</a:t>
            </a:r>
            <a:endParaRPr lang="en-IN" sz="2800" b="1" dirty="0">
              <a:latin typeface="Calibri" panose="020F0502020204030204" pitchFamily="34" charset="0"/>
              <a:ea typeface="Calibri" panose="020F0502020204030204" pitchFamily="34" charset="0"/>
              <a:cs typeface="Times New Roman" panose="02020603050405020304" pitchFamily="18" charset="0"/>
            </a:endParaRPr>
          </a:p>
          <a:p>
            <a:pPr>
              <a:tabLst>
                <a:tab pos="2865755" algn="ctr"/>
                <a:tab pos="5731510" algn="r"/>
              </a:tabLst>
            </a:pPr>
            <a:r>
              <a:rPr lang="en-IN" sz="2800" b="1" dirty="0">
                <a:latin typeface="Calibri" panose="020F0502020204030204" pitchFamily="34" charset="0"/>
                <a:ea typeface="Calibri" panose="020F0502020204030204" pitchFamily="34" charset="0"/>
                <a:cs typeface="Times New Roman" panose="02020603050405020304" pitchFamily="18" charset="0"/>
                <a:hlinkClick r:id="rId3"/>
              </a:rPr>
              <a:t>https://www.monsterindia.com</a:t>
            </a:r>
            <a:endParaRPr lang="en-IN" sz="2800" b="1" dirty="0">
              <a:latin typeface="Calibri" panose="020F0502020204030204" pitchFamily="34" charset="0"/>
              <a:ea typeface="Calibri" panose="020F0502020204030204" pitchFamily="34" charset="0"/>
              <a:cs typeface="Times New Roman" panose="02020603050405020304" pitchFamily="18" charset="0"/>
            </a:endParaRPr>
          </a:p>
          <a:p>
            <a:pPr>
              <a:tabLst>
                <a:tab pos="2865755" algn="ctr"/>
                <a:tab pos="5731510" algn="r"/>
              </a:tabLst>
            </a:pPr>
            <a:r>
              <a:rPr lang="en-IN" sz="2800" b="1" dirty="0">
                <a:latin typeface="Calibri" panose="020F0502020204030204" pitchFamily="34" charset="0"/>
                <a:ea typeface="Calibri" panose="020F0502020204030204" pitchFamily="34" charset="0"/>
                <a:cs typeface="Times New Roman" panose="02020603050405020304" pitchFamily="18" charset="0"/>
                <a:hlinkClick r:id="rId4"/>
              </a:rPr>
              <a:t>https://www.timesjobs.com</a:t>
            </a:r>
            <a:endParaRPr lang="en-IN" sz="2800" b="1" dirty="0">
              <a:latin typeface="Calibri" panose="020F0502020204030204" pitchFamily="34" charset="0"/>
              <a:ea typeface="Calibri" panose="020F0502020204030204" pitchFamily="34" charset="0"/>
              <a:cs typeface="Times New Roman" panose="02020603050405020304" pitchFamily="18" charset="0"/>
            </a:endParaRPr>
          </a:p>
          <a:p>
            <a:pPr>
              <a:tabLst>
                <a:tab pos="2865755" algn="ctr"/>
                <a:tab pos="5731510" algn="r"/>
              </a:tabLst>
            </a:pPr>
            <a:r>
              <a:rPr lang="en-IN" sz="2800" b="1" dirty="0">
                <a:latin typeface="Calibri" panose="020F0502020204030204" pitchFamily="34" charset="0"/>
                <a:ea typeface="Calibri" panose="020F0502020204030204" pitchFamily="34" charset="0"/>
                <a:cs typeface="Times New Roman" panose="02020603050405020304" pitchFamily="18" charset="0"/>
                <a:hlinkClick r:id="rId5"/>
              </a:rPr>
              <a:t>https://www.shine.com</a:t>
            </a:r>
            <a:r>
              <a:rPr lang="en-IN" sz="2800" b="1" dirty="0">
                <a:latin typeface="Calibri" panose="020F0502020204030204" pitchFamily="34" charset="0"/>
                <a:ea typeface="Calibri" panose="020F0502020204030204" pitchFamily="34" charset="0"/>
                <a:cs typeface="Times New Roman" panose="02020603050405020304" pitchFamily="18" charset="0"/>
              </a:rPr>
              <a:t> </a:t>
            </a:r>
          </a:p>
          <a:p>
            <a:pPr>
              <a:tabLst>
                <a:tab pos="2865755" algn="ctr"/>
                <a:tab pos="5731510" algn="r"/>
              </a:tabLst>
            </a:pPr>
            <a:r>
              <a:rPr lang="en-IN" sz="2800" b="1" dirty="0">
                <a:latin typeface="Calibri" panose="020F0502020204030204" pitchFamily="34" charset="0"/>
                <a:ea typeface="Calibri" panose="020F0502020204030204" pitchFamily="34" charset="0"/>
                <a:cs typeface="Times New Roman" panose="02020603050405020304" pitchFamily="18" charset="0"/>
                <a:hlinkClick r:id="rId6"/>
              </a:rPr>
              <a:t>https://in.indeed.com</a:t>
            </a:r>
            <a:r>
              <a:rPr lang="en-IN" sz="2800" b="1" dirty="0">
                <a:latin typeface="Calibri" panose="020F0502020204030204" pitchFamily="34" charset="0"/>
                <a:ea typeface="Calibri" panose="020F0502020204030204" pitchFamily="34" charset="0"/>
                <a:cs typeface="Times New Roman" panose="02020603050405020304" pitchFamily="18" charset="0"/>
              </a:rPr>
              <a:t> </a:t>
            </a:r>
          </a:p>
          <a:p>
            <a:pPr>
              <a:tabLst>
                <a:tab pos="2865755" algn="ctr"/>
                <a:tab pos="5731510" algn="r"/>
              </a:tabLst>
            </a:pPr>
            <a:r>
              <a:rPr lang="en-IN" sz="2800" b="1" dirty="0">
                <a:latin typeface="Calibri" panose="020F0502020204030204" pitchFamily="34" charset="0"/>
                <a:ea typeface="Calibri" panose="020F0502020204030204" pitchFamily="34" charset="0"/>
                <a:cs typeface="Times New Roman" panose="02020603050405020304" pitchFamily="18" charset="0"/>
                <a:hlinkClick r:id="rId7"/>
              </a:rPr>
              <a:t>https://www.glassdoor.co.in/index.htm</a:t>
            </a:r>
            <a:r>
              <a:rPr lang="en-IN" sz="2800" b="1" dirty="0">
                <a:latin typeface="Calibri" panose="020F0502020204030204" pitchFamily="34" charset="0"/>
                <a:ea typeface="Calibri" panose="020F0502020204030204" pitchFamily="34" charset="0"/>
                <a:cs typeface="Times New Roman" panose="02020603050405020304" pitchFamily="18" charset="0"/>
              </a:rPr>
              <a:t> </a:t>
            </a:r>
          </a:p>
          <a:p>
            <a:pPr>
              <a:tabLst>
                <a:tab pos="2865755" algn="ctr"/>
                <a:tab pos="5731510" algn="r"/>
              </a:tabLst>
            </a:pPr>
            <a:r>
              <a:rPr lang="en-IN" sz="2800" b="1" dirty="0">
                <a:latin typeface="Calibri" panose="020F0502020204030204" pitchFamily="34" charset="0"/>
                <a:ea typeface="Calibri" panose="020F0502020204030204" pitchFamily="34" charset="0"/>
                <a:cs typeface="Times New Roman" panose="02020603050405020304" pitchFamily="18" charset="0"/>
                <a:hlinkClick r:id="rId8"/>
              </a:rPr>
              <a:t>https://www.freshersworld.com</a:t>
            </a:r>
            <a:r>
              <a:rPr lang="en-IN" sz="2800" b="1" dirty="0">
                <a:latin typeface="Calibri" panose="020F0502020204030204" pitchFamily="34" charset="0"/>
                <a:ea typeface="Calibri" panose="020F0502020204030204" pitchFamily="34" charset="0"/>
                <a:cs typeface="Times New Roman" panose="02020603050405020304" pitchFamily="18" charset="0"/>
              </a:rPr>
              <a:t> </a:t>
            </a:r>
          </a:p>
          <a:p>
            <a:pPr>
              <a:tabLst>
                <a:tab pos="2865755" algn="ctr"/>
                <a:tab pos="5731510" algn="r"/>
              </a:tabLst>
            </a:pPr>
            <a:r>
              <a:rPr lang="en-IN" sz="2800" b="1" dirty="0">
                <a:latin typeface="Calibri" panose="020F0502020204030204" pitchFamily="34" charset="0"/>
                <a:ea typeface="Calibri" panose="020F0502020204030204" pitchFamily="34" charset="0"/>
                <a:cs typeface="Times New Roman" panose="02020603050405020304" pitchFamily="18" charset="0"/>
                <a:hlinkClick r:id="rId9"/>
              </a:rPr>
              <a:t>https://www.gulftalent.com</a:t>
            </a:r>
            <a:endParaRPr lang="en-IN" sz="2800" b="1" dirty="0">
              <a:latin typeface="Calibri" panose="020F0502020204030204" pitchFamily="34" charset="0"/>
              <a:ea typeface="Calibri" panose="020F0502020204030204" pitchFamily="34" charset="0"/>
              <a:cs typeface="Times New Roman" panose="02020603050405020304" pitchFamily="18" charset="0"/>
            </a:endParaRPr>
          </a:p>
          <a:p>
            <a:pPr>
              <a:tabLst>
                <a:tab pos="2865755" algn="ctr"/>
                <a:tab pos="5731510" algn="r"/>
              </a:tabLst>
            </a:pPr>
            <a:r>
              <a:rPr lang="en-IN" b="1" dirty="0">
                <a:latin typeface="Calibri" panose="020F0502020204030204" pitchFamily="34" charset="0"/>
                <a:cs typeface="Times New Roman" panose="02020603050405020304" pitchFamily="18" charset="0"/>
              </a:rPr>
              <a:t>Each website gives details of vacancies at various levels in a number of organisations. </a:t>
            </a:r>
            <a:endParaRPr lang="en-US" b="1" dirty="0"/>
          </a:p>
        </p:txBody>
      </p:sp>
      <p:sp>
        <p:nvSpPr>
          <p:cNvPr id="4" name="Title 1">
            <a:extLst>
              <a:ext uri="{FF2B5EF4-FFF2-40B4-BE49-F238E27FC236}">
                <a16:creationId xmlns:a16="http://schemas.microsoft.com/office/drawing/2014/main" id="{20250364-22CF-C07F-E7DC-EB3D8A880FA8}"/>
              </a:ext>
            </a:extLst>
          </p:cNvPr>
          <p:cNvSpPr txBox="1">
            <a:spLocks/>
          </p:cNvSpPr>
          <p:nvPr/>
        </p:nvSpPr>
        <p:spPr>
          <a:xfrm>
            <a:off x="1085850" y="517526"/>
            <a:ext cx="10420350" cy="987424"/>
          </a:xfrm>
          <a:prstGeom prst="rect">
            <a:avLst/>
          </a:prstGeom>
          <a:solidFill>
            <a:srgbClr val="FFFF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Guidance for Employment </a:t>
            </a:r>
          </a:p>
        </p:txBody>
      </p:sp>
    </p:spTree>
    <p:extLst>
      <p:ext uri="{BB962C8B-B14F-4D97-AF65-F5344CB8AC3E}">
        <p14:creationId xmlns:p14="http://schemas.microsoft.com/office/powerpoint/2010/main" val="3854713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4C4458-DDA2-89B0-4AFF-C12BADA57C88}"/>
              </a:ext>
            </a:extLst>
          </p:cNvPr>
          <p:cNvSpPr>
            <a:spLocks noGrp="1"/>
          </p:cNvSpPr>
          <p:nvPr>
            <p:ph idx="1"/>
          </p:nvPr>
        </p:nvSpPr>
        <p:spPr/>
        <p:txBody>
          <a:bodyPr>
            <a:normAutofit/>
          </a:bodyPr>
          <a:lstStyle/>
          <a:p>
            <a:r>
              <a:rPr lang="en-US" b="1" dirty="0"/>
              <a:t>Look for advertisements in News Papers / concerned websites for UPSC, TNPSC, Staff Selection Commission, Railways , Banks etc.,</a:t>
            </a:r>
          </a:p>
          <a:p>
            <a:pPr lvl="1">
              <a:tabLst>
                <a:tab pos="2865755" algn="ctr"/>
                <a:tab pos="5731510" algn="r"/>
              </a:tabLst>
            </a:pPr>
            <a:r>
              <a:rPr lang="en-IN" b="1" dirty="0">
                <a:latin typeface="Calibri" panose="020F0502020204030204" pitchFamily="34" charset="0"/>
                <a:ea typeface="Calibri" panose="020F0502020204030204" pitchFamily="34" charset="0"/>
                <a:cs typeface="Times New Roman" panose="02020603050405020304" pitchFamily="18" charset="0"/>
                <a:hlinkClick r:id="rId2"/>
              </a:rPr>
              <a:t>https://upsc.gov.in/exams-related-info/exam-not</a:t>
            </a:r>
            <a:r>
              <a:rPr lang="en-IN" b="1" dirty="0">
                <a:latin typeface="Calibri" panose="020F0502020204030204" pitchFamily="34" charset="0"/>
                <a:ea typeface="Calibri" panose="020F0502020204030204" pitchFamily="34" charset="0"/>
                <a:cs typeface="Times New Roman" panose="02020603050405020304" pitchFamily="18" charset="0"/>
              </a:rPr>
              <a:t>  (For all UPSC posts)</a:t>
            </a:r>
          </a:p>
          <a:p>
            <a:pPr lvl="1">
              <a:tabLst>
                <a:tab pos="2865755" algn="ctr"/>
                <a:tab pos="5731510" algn="r"/>
              </a:tabLst>
            </a:pPr>
            <a:r>
              <a:rPr lang="en-IN" b="1" dirty="0">
                <a:latin typeface="Calibri" panose="020F0502020204030204" pitchFamily="34" charset="0"/>
                <a:ea typeface="Calibri" panose="020F0502020204030204" pitchFamily="34" charset="0"/>
                <a:cs typeface="Times New Roman" panose="02020603050405020304" pitchFamily="18" charset="0"/>
                <a:hlinkClick r:id="rId3"/>
              </a:rPr>
              <a:t>https://www.tnpsc.gov.in/English/Examdashboard.aspx</a:t>
            </a:r>
            <a:r>
              <a:rPr lang="en-IN" b="1" dirty="0">
                <a:latin typeface="Calibri" panose="020F0502020204030204" pitchFamily="34" charset="0"/>
                <a:ea typeface="Calibri" panose="020F0502020204030204" pitchFamily="34" charset="0"/>
                <a:cs typeface="Times New Roman" panose="02020603050405020304" pitchFamily="18" charset="0"/>
              </a:rPr>
              <a:t> (For TNPSC posts)</a:t>
            </a:r>
          </a:p>
          <a:p>
            <a:pPr lvl="1">
              <a:tabLst>
                <a:tab pos="2865755" algn="ctr"/>
                <a:tab pos="5731510" algn="r"/>
              </a:tabLst>
            </a:pPr>
            <a:r>
              <a:rPr lang="en-IN" b="1" dirty="0">
                <a:latin typeface="Calibri" panose="020F0502020204030204" pitchFamily="34" charset="0"/>
                <a:ea typeface="Calibri" panose="020F0502020204030204" pitchFamily="34" charset="0"/>
                <a:cs typeface="Times New Roman" panose="02020603050405020304" pitchFamily="18" charset="0"/>
                <a:hlinkClick r:id="rId4"/>
              </a:rPr>
              <a:t>https://ssc.nic.in</a:t>
            </a:r>
            <a:r>
              <a:rPr lang="en-IN" b="1" dirty="0">
                <a:latin typeface="Calibri" panose="020F0502020204030204" pitchFamily="34" charset="0"/>
                <a:ea typeface="Calibri" panose="020F0502020204030204" pitchFamily="34" charset="0"/>
                <a:cs typeface="Times New Roman" panose="02020603050405020304" pitchFamily="18" charset="0"/>
              </a:rPr>
              <a:t> (Staff Selection Commission posts All Over India)</a:t>
            </a:r>
          </a:p>
          <a:p>
            <a:pPr lvl="1">
              <a:tabLst>
                <a:tab pos="2865755" algn="ctr"/>
                <a:tab pos="5731510" algn="r"/>
              </a:tabLst>
            </a:pPr>
            <a:r>
              <a:rPr lang="en-IN" b="1" dirty="0">
                <a:latin typeface="Calibri" panose="020F0502020204030204" pitchFamily="34" charset="0"/>
                <a:ea typeface="Calibri" panose="020F0502020204030204" pitchFamily="34" charset="0"/>
                <a:cs typeface="Times New Roman" panose="02020603050405020304" pitchFamily="18" charset="0"/>
                <a:hlinkClick r:id="rId5"/>
              </a:rPr>
              <a:t>http://www.rrbchennai.gov.in</a:t>
            </a:r>
            <a:r>
              <a:rPr lang="en-IN" b="1" dirty="0">
                <a:latin typeface="Calibri" panose="020F0502020204030204" pitchFamily="34" charset="0"/>
                <a:ea typeface="Calibri" panose="020F0502020204030204" pitchFamily="34" charset="0"/>
                <a:cs typeface="Times New Roman" panose="02020603050405020304" pitchFamily="18" charset="0"/>
              </a:rPr>
              <a:t>  (For Railway Posts in Tamil Nadu)</a:t>
            </a:r>
          </a:p>
          <a:p>
            <a:pPr lvl="1">
              <a:tabLst>
                <a:tab pos="2865755" algn="ctr"/>
                <a:tab pos="5731510" algn="r"/>
              </a:tabLst>
            </a:pPr>
            <a:r>
              <a:rPr lang="en-IN" b="1" dirty="0">
                <a:latin typeface="Calibri" panose="020F0502020204030204" pitchFamily="34" charset="0"/>
                <a:ea typeface="Calibri" panose="020F0502020204030204" pitchFamily="34" charset="0"/>
                <a:cs typeface="Times New Roman" panose="02020603050405020304" pitchFamily="18" charset="0"/>
                <a:hlinkClick r:id="rId6"/>
              </a:rPr>
              <a:t>https://www.ibps.in/</a:t>
            </a:r>
            <a:r>
              <a:rPr lang="en-IN" b="1" dirty="0">
                <a:latin typeface="Calibri" panose="020F0502020204030204" pitchFamily="34" charset="0"/>
                <a:ea typeface="Calibri" panose="020F0502020204030204" pitchFamily="34" charset="0"/>
                <a:cs typeface="Times New Roman" panose="02020603050405020304" pitchFamily="18" charset="0"/>
              </a:rPr>
              <a:t> (for Bank Jobs)</a:t>
            </a:r>
          </a:p>
          <a:p>
            <a:pPr lvl="1">
              <a:tabLst>
                <a:tab pos="2865755" algn="ctr"/>
                <a:tab pos="5731510" algn="r"/>
              </a:tabLst>
            </a:pPr>
            <a:r>
              <a:rPr lang="en-IN" b="1" dirty="0">
                <a:latin typeface="Calibri" panose="020F0502020204030204" pitchFamily="34" charset="0"/>
                <a:ea typeface="Calibri" panose="020F0502020204030204" pitchFamily="34" charset="0"/>
                <a:cs typeface="Times New Roman" panose="02020603050405020304" pitchFamily="18" charset="0"/>
                <a:hlinkClick r:id="rId7"/>
              </a:rPr>
              <a:t>https://opportunities.rbi.org.in/scripts/vacancies.aspx</a:t>
            </a:r>
            <a:r>
              <a:rPr lang="en-IN" b="1" dirty="0">
                <a:latin typeface="Calibri" panose="020F0502020204030204" pitchFamily="34" charset="0"/>
                <a:ea typeface="Calibri" panose="020F0502020204030204" pitchFamily="34" charset="0"/>
                <a:cs typeface="Times New Roman" panose="02020603050405020304" pitchFamily="18" charset="0"/>
              </a:rPr>
              <a:t> (for RBI jobs)</a:t>
            </a:r>
          </a:p>
          <a:p>
            <a:pPr lvl="1">
              <a:tabLst>
                <a:tab pos="2865755" algn="ctr"/>
                <a:tab pos="5731510" algn="r"/>
              </a:tabLst>
            </a:pPr>
            <a:r>
              <a:rPr lang="en-IN" b="1" dirty="0">
                <a:latin typeface="Calibri" panose="020F0502020204030204" pitchFamily="34" charset="0"/>
                <a:ea typeface="Calibri" panose="020F0502020204030204" pitchFamily="34" charset="0"/>
                <a:cs typeface="Times New Roman" panose="02020603050405020304" pitchFamily="18" charset="0"/>
                <a:hlinkClick r:id="rId8"/>
              </a:rPr>
              <a:t>https://sbi.co.in/web/careers/current-openings</a:t>
            </a:r>
            <a:r>
              <a:rPr lang="en-IN" b="1" dirty="0">
                <a:latin typeface="Calibri" panose="020F0502020204030204" pitchFamily="34" charset="0"/>
                <a:ea typeface="Calibri" panose="020F0502020204030204" pitchFamily="34" charset="0"/>
                <a:cs typeface="Times New Roman" panose="02020603050405020304" pitchFamily="18" charset="0"/>
              </a:rPr>
              <a:t> (for SBI jobs)</a:t>
            </a:r>
          </a:p>
          <a:p>
            <a:pPr lvl="1">
              <a:tabLst>
                <a:tab pos="2865755" algn="ctr"/>
                <a:tab pos="5731510" algn="r"/>
              </a:tabLst>
            </a:pPr>
            <a:endParaRPr lang="en-IN" b="1" dirty="0">
              <a:latin typeface="Calibri" panose="020F0502020204030204" pitchFamily="34" charset="0"/>
              <a:ea typeface="Calibri" panose="020F0502020204030204" pitchFamily="34" charset="0"/>
              <a:cs typeface="Times New Roman" panose="02020603050405020304" pitchFamily="18" charset="0"/>
            </a:endParaRPr>
          </a:p>
          <a:p>
            <a:pPr lvl="1">
              <a:tabLst>
                <a:tab pos="2865755" algn="ctr"/>
                <a:tab pos="5731510" algn="r"/>
              </a:tabLst>
            </a:pPr>
            <a:endParaRPr lang="en-IN" b="1" dirty="0">
              <a:latin typeface="Calibri" panose="020F0502020204030204" pitchFamily="34" charset="0"/>
              <a:ea typeface="Calibri" panose="020F0502020204030204" pitchFamily="34" charset="0"/>
              <a:cs typeface="Times New Roman" panose="02020603050405020304" pitchFamily="18" charset="0"/>
            </a:endParaRPr>
          </a:p>
          <a:p>
            <a:pPr lvl="1">
              <a:tabLst>
                <a:tab pos="2865755" algn="ctr"/>
                <a:tab pos="5731510" algn="r"/>
              </a:tabLst>
            </a:pPr>
            <a:endParaRPr lang="en-IN" b="1" dirty="0">
              <a:latin typeface="Calibri" panose="020F0502020204030204" pitchFamily="34" charset="0"/>
              <a:ea typeface="Calibri" panose="020F0502020204030204" pitchFamily="34" charset="0"/>
              <a:cs typeface="Times New Roman" panose="02020603050405020304" pitchFamily="18" charset="0"/>
            </a:endParaRPr>
          </a:p>
          <a:p>
            <a:pPr lvl="1">
              <a:tabLst>
                <a:tab pos="2865755" algn="ctr"/>
                <a:tab pos="5731510" algn="r"/>
              </a:tabLst>
            </a:pPr>
            <a:endParaRPr lang="en-IN" b="1" dirty="0">
              <a:latin typeface="Calibri" panose="020F0502020204030204" pitchFamily="34" charset="0"/>
              <a:ea typeface="Calibri" panose="020F0502020204030204" pitchFamily="34" charset="0"/>
              <a:cs typeface="Times New Roman" panose="02020603050405020304" pitchFamily="18" charset="0"/>
            </a:endParaRPr>
          </a:p>
          <a:p>
            <a:endParaRPr lang="en-US" b="1" dirty="0"/>
          </a:p>
          <a:p>
            <a:endParaRPr lang="en-US" b="1" dirty="0"/>
          </a:p>
          <a:p>
            <a:endParaRPr lang="en-US" b="1" dirty="0"/>
          </a:p>
          <a:p>
            <a:endParaRPr lang="en-US" b="1" dirty="0"/>
          </a:p>
          <a:p>
            <a:endParaRPr lang="en-US" b="1" dirty="0"/>
          </a:p>
        </p:txBody>
      </p:sp>
      <p:sp>
        <p:nvSpPr>
          <p:cNvPr id="4" name="Title 1">
            <a:extLst>
              <a:ext uri="{FF2B5EF4-FFF2-40B4-BE49-F238E27FC236}">
                <a16:creationId xmlns:a16="http://schemas.microsoft.com/office/drawing/2014/main" id="{76C365E2-F5FB-19DA-8A85-37D5DC15A61E}"/>
              </a:ext>
            </a:extLst>
          </p:cNvPr>
          <p:cNvSpPr txBox="1">
            <a:spLocks/>
          </p:cNvSpPr>
          <p:nvPr/>
        </p:nvSpPr>
        <p:spPr>
          <a:xfrm>
            <a:off x="1247774" y="500063"/>
            <a:ext cx="10258425" cy="871538"/>
          </a:xfrm>
          <a:prstGeom prst="rect">
            <a:avLst/>
          </a:prstGeom>
          <a:solidFill>
            <a:srgbClr val="FFFF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t>Guidance for Employment </a:t>
            </a:r>
            <a:endParaRPr lang="en-US" b="1" dirty="0"/>
          </a:p>
        </p:txBody>
      </p:sp>
    </p:spTree>
    <p:extLst>
      <p:ext uri="{BB962C8B-B14F-4D97-AF65-F5344CB8AC3E}">
        <p14:creationId xmlns:p14="http://schemas.microsoft.com/office/powerpoint/2010/main" val="3270688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5B7149-60D2-8408-AFD5-3533988B2924}"/>
              </a:ext>
            </a:extLst>
          </p:cNvPr>
          <p:cNvSpPr>
            <a:spLocks noGrp="1"/>
          </p:cNvSpPr>
          <p:nvPr>
            <p:ph idx="1"/>
          </p:nvPr>
        </p:nvSpPr>
        <p:spPr/>
        <p:txBody>
          <a:bodyPr/>
          <a:lstStyle/>
          <a:p>
            <a:r>
              <a:rPr lang="en-US" b="1" dirty="0"/>
              <a:t>Most of the Government / Public Sector vacancies are published in “Employment News” weekly magazine. In addition it gives good articles on current affairs. Please read.</a:t>
            </a:r>
          </a:p>
          <a:p>
            <a:r>
              <a:rPr lang="en-US" b="1" dirty="0">
                <a:hlinkClick r:id="rId2"/>
              </a:rPr>
              <a:t>https://employmentnews.gov.in/NewEmp/Home.aspx</a:t>
            </a:r>
            <a:endParaRPr lang="en-US" b="1" dirty="0"/>
          </a:p>
          <a:p>
            <a:r>
              <a:rPr lang="en-US" b="1" dirty="0"/>
              <a:t>Also one can see the job vacancies in other portals shown in the previous slides as well as in</a:t>
            </a:r>
          </a:p>
          <a:p>
            <a:r>
              <a:rPr lang="en-US" b="1" dirty="0">
                <a:hlinkClick r:id="rId3"/>
              </a:rPr>
              <a:t>https://www.careerpower.in/upcoming-bank-exams.html</a:t>
            </a:r>
            <a:endParaRPr lang="en-US" b="1" dirty="0"/>
          </a:p>
          <a:p>
            <a:r>
              <a:rPr lang="en-US" b="1" dirty="0">
                <a:hlinkClick r:id="rId4"/>
              </a:rPr>
              <a:t>https://www.jagranjosh.com/government-jobs?ref=nav_dd</a:t>
            </a:r>
            <a:endParaRPr lang="en-US" b="1" dirty="0"/>
          </a:p>
        </p:txBody>
      </p:sp>
      <p:sp>
        <p:nvSpPr>
          <p:cNvPr id="4" name="Title 1">
            <a:extLst>
              <a:ext uri="{FF2B5EF4-FFF2-40B4-BE49-F238E27FC236}">
                <a16:creationId xmlns:a16="http://schemas.microsoft.com/office/drawing/2014/main" id="{AAD3CF29-7644-CD42-8424-00F0FF0E3806}"/>
              </a:ext>
            </a:extLst>
          </p:cNvPr>
          <p:cNvSpPr txBox="1">
            <a:spLocks/>
          </p:cNvSpPr>
          <p:nvPr/>
        </p:nvSpPr>
        <p:spPr>
          <a:xfrm>
            <a:off x="838200" y="317500"/>
            <a:ext cx="10658475" cy="1325563"/>
          </a:xfrm>
          <a:prstGeom prst="rect">
            <a:avLst/>
          </a:prstGeom>
          <a:solidFill>
            <a:srgbClr val="FFFF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Guidance for Employment </a:t>
            </a:r>
          </a:p>
        </p:txBody>
      </p:sp>
    </p:spTree>
    <p:extLst>
      <p:ext uri="{BB962C8B-B14F-4D97-AF65-F5344CB8AC3E}">
        <p14:creationId xmlns:p14="http://schemas.microsoft.com/office/powerpoint/2010/main" val="3990776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050B38-40BA-039A-3B72-BE7A3BF800C4}"/>
              </a:ext>
            </a:extLst>
          </p:cNvPr>
          <p:cNvSpPr>
            <a:spLocks noGrp="1"/>
          </p:cNvSpPr>
          <p:nvPr>
            <p:ph idx="1"/>
          </p:nvPr>
        </p:nvSpPr>
        <p:spPr/>
        <p:txBody>
          <a:bodyPr>
            <a:normAutofit fontScale="85000" lnSpcReduction="20000"/>
          </a:bodyPr>
          <a:lstStyle/>
          <a:p>
            <a:r>
              <a:rPr lang="en-US" b="1" dirty="0"/>
              <a:t>How to prepare for competitive exam:</a:t>
            </a:r>
          </a:p>
          <a:p>
            <a:r>
              <a:rPr lang="en-US" b="1" dirty="0"/>
              <a:t>Collect study materials for the relevant exams download from internet / purchase good books. Note: Online downloaded pdf links materials alone may not be enough. Possessing good books and studying will be for frequent reference to boost memory and score more marks. There are many websites wherefrom one can download study materials. For e.g.</a:t>
            </a:r>
          </a:p>
          <a:p>
            <a:r>
              <a:rPr lang="en-US" b="1" dirty="0"/>
              <a:t>For State Government Jobs:</a:t>
            </a:r>
          </a:p>
          <a:p>
            <a:r>
              <a:rPr lang="en-US" b="1" dirty="0">
                <a:hlinkClick r:id="rId2"/>
              </a:rPr>
              <a:t>https://governmentexams.co.in/tnpsc-group-1-study-material/</a:t>
            </a:r>
            <a:endParaRPr lang="en-US" b="1" dirty="0"/>
          </a:p>
          <a:p>
            <a:r>
              <a:rPr lang="en-IN" sz="28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https://www.governmentexams.co.in/tnpsc-group-2-study-materials/</a:t>
            </a:r>
            <a:endParaRPr lang="en-IN" sz="28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r>
              <a:rPr lang="en-IN" sz="28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https://www.governmentexams.co.in/tnpsc-group-4-general-tamil-notes/</a:t>
            </a:r>
            <a:endParaRPr lang="en-IN" sz="28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r>
              <a:rPr lang="en-IN" b="1"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5"/>
              </a:rPr>
              <a:t>https://testbook.com/ibps-clerk/study-material</a:t>
            </a:r>
            <a:endParaRPr lang="en-IN" b="1"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r>
              <a:rPr lang="en-IN" sz="28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6"/>
              </a:rPr>
              <a:t>https://testbook.com/sbi-po/study-material</a:t>
            </a:r>
            <a:endParaRPr lang="en-IN" b="1"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endParaRPr lang="en-US" b="1" dirty="0"/>
          </a:p>
        </p:txBody>
      </p:sp>
      <p:sp>
        <p:nvSpPr>
          <p:cNvPr id="4" name="Title 1">
            <a:extLst>
              <a:ext uri="{FF2B5EF4-FFF2-40B4-BE49-F238E27FC236}">
                <a16:creationId xmlns:a16="http://schemas.microsoft.com/office/drawing/2014/main" id="{27E9A8AF-0739-1CDD-05A6-AEF2781C1878}"/>
              </a:ext>
            </a:extLst>
          </p:cNvPr>
          <p:cNvSpPr txBox="1">
            <a:spLocks/>
          </p:cNvSpPr>
          <p:nvPr/>
        </p:nvSpPr>
        <p:spPr>
          <a:xfrm>
            <a:off x="1228724" y="500062"/>
            <a:ext cx="10277475" cy="976313"/>
          </a:xfrm>
          <a:prstGeom prst="rect">
            <a:avLst/>
          </a:prstGeom>
          <a:solidFill>
            <a:srgbClr val="FFFF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Guidance for Employment </a:t>
            </a:r>
          </a:p>
        </p:txBody>
      </p:sp>
    </p:spTree>
    <p:extLst>
      <p:ext uri="{BB962C8B-B14F-4D97-AF65-F5344CB8AC3E}">
        <p14:creationId xmlns:p14="http://schemas.microsoft.com/office/powerpoint/2010/main" val="3311783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A6BAEF-75AA-8866-A261-652D4A3FDDD2}"/>
              </a:ext>
            </a:extLst>
          </p:cNvPr>
          <p:cNvSpPr>
            <a:spLocks noGrp="1"/>
          </p:cNvSpPr>
          <p:nvPr>
            <p:ph idx="1"/>
          </p:nvPr>
        </p:nvSpPr>
        <p:spPr>
          <a:xfrm>
            <a:off x="838200" y="1873250"/>
            <a:ext cx="10515600" cy="4351338"/>
          </a:xfrm>
        </p:spPr>
        <p:txBody>
          <a:bodyPr>
            <a:normAutofit lnSpcReduction="10000"/>
          </a:bodyPr>
          <a:lstStyle/>
          <a:p>
            <a:endParaRPr lang="en-US" b="1" dirty="0"/>
          </a:p>
          <a:p>
            <a:pPr marL="0" indent="0">
              <a:buNone/>
            </a:pPr>
            <a:r>
              <a:rPr lang="en-US" b="1" dirty="0"/>
              <a:t>For Central Government Jobs:</a:t>
            </a:r>
          </a:p>
          <a:p>
            <a:pPr marL="0" indent="0">
              <a:buNone/>
            </a:pPr>
            <a:r>
              <a:rPr lang="en-US" b="1" dirty="0">
                <a:hlinkClick r:id="rId2"/>
              </a:rPr>
              <a:t>https://www.jagranjosh.com/civil-services</a:t>
            </a:r>
            <a:r>
              <a:rPr lang="en-US" b="1" dirty="0"/>
              <a:t> (IAS, IPS, All India Services, Central Services)</a:t>
            </a:r>
          </a:p>
          <a:p>
            <a:pPr marL="0" indent="0">
              <a:buNone/>
            </a:pPr>
            <a:r>
              <a:rPr lang="en-US" b="1" dirty="0">
                <a:hlinkClick r:id="rId3"/>
              </a:rPr>
              <a:t>https://www.careerpower.in/ssc-cgl-previous-year-question-paper.html</a:t>
            </a:r>
            <a:r>
              <a:rPr lang="en-US" b="1" dirty="0"/>
              <a:t> (for SSC Combined Graduate Level Exam)</a:t>
            </a:r>
          </a:p>
          <a:p>
            <a:pPr marL="0" indent="0">
              <a:buNone/>
            </a:pPr>
            <a:r>
              <a:rPr lang="en-US" b="1" dirty="0">
                <a:hlinkClick r:id="rId4"/>
              </a:rPr>
              <a:t>https://testbook.com/ssc-cgl-exam/tier-2-exam-analysis</a:t>
            </a:r>
            <a:r>
              <a:rPr lang="en-US" b="1" dirty="0"/>
              <a:t> (for SSC Combined Graduate Level Exam)</a:t>
            </a:r>
          </a:p>
          <a:p>
            <a:pPr marL="0" indent="0">
              <a:buNone/>
            </a:pPr>
            <a:r>
              <a:rPr lang="en-US" b="1" dirty="0"/>
              <a:t>For Competitive Examinations: </a:t>
            </a:r>
            <a:r>
              <a:rPr lang="en-US" b="1" dirty="0">
                <a:hlinkClick r:id="rId5"/>
              </a:rPr>
              <a:t>https://www.downloadpdfnotes.com/</a:t>
            </a:r>
            <a:endParaRPr lang="en-US" b="1" dirty="0"/>
          </a:p>
          <a:p>
            <a:pPr marL="0" indent="0">
              <a:buNone/>
            </a:pPr>
            <a:r>
              <a:rPr lang="en-US" b="1" dirty="0"/>
              <a:t>Books details : </a:t>
            </a:r>
            <a:r>
              <a:rPr lang="en-US" b="1" dirty="0">
                <a:hlinkClick r:id="rId6"/>
              </a:rPr>
              <a:t>https://prepp.in/tnpsc-exam/books</a:t>
            </a:r>
            <a:endParaRPr lang="en-US" b="1" dirty="0"/>
          </a:p>
        </p:txBody>
      </p:sp>
      <p:sp>
        <p:nvSpPr>
          <p:cNvPr id="4" name="Title 1">
            <a:extLst>
              <a:ext uri="{FF2B5EF4-FFF2-40B4-BE49-F238E27FC236}">
                <a16:creationId xmlns:a16="http://schemas.microsoft.com/office/drawing/2014/main" id="{FAE4D3B3-FA2F-660E-EF08-B92E5D6E420A}"/>
              </a:ext>
            </a:extLst>
          </p:cNvPr>
          <p:cNvSpPr txBox="1">
            <a:spLocks/>
          </p:cNvSpPr>
          <p:nvPr/>
        </p:nvSpPr>
        <p:spPr>
          <a:xfrm>
            <a:off x="923926" y="517526"/>
            <a:ext cx="10582274" cy="1054100"/>
          </a:xfrm>
          <a:prstGeom prst="rect">
            <a:avLst/>
          </a:prstGeom>
          <a:solidFill>
            <a:srgbClr val="FFFF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Guidance for Employment </a:t>
            </a:r>
          </a:p>
        </p:txBody>
      </p:sp>
    </p:spTree>
    <p:extLst>
      <p:ext uri="{BB962C8B-B14F-4D97-AF65-F5344CB8AC3E}">
        <p14:creationId xmlns:p14="http://schemas.microsoft.com/office/powerpoint/2010/main" val="157526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TotalTime>
  <Words>1344</Words>
  <Application>Microsoft Office PowerPoint</Application>
  <PresentationFormat>Widescreen</PresentationFormat>
  <Paragraphs>113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Amazon Ember</vt:lpstr>
      <vt:lpstr>Arial</vt:lpstr>
      <vt:lpstr>Calibri</vt:lpstr>
      <vt:lpstr>Calibri Light</vt:lpstr>
      <vt:lpstr>Office Theme</vt:lpstr>
      <vt:lpstr>Guidance for Employment </vt:lpstr>
      <vt:lpstr>Guidance for Employment </vt:lpstr>
      <vt:lpstr>PowerPoint Presentation</vt:lpstr>
      <vt:lpstr>Guidance for Employment</vt:lpstr>
      <vt:lpstr>PowerPoint Presentation</vt:lpstr>
      <vt:lpstr>PowerPoint Presentation</vt:lpstr>
      <vt:lpstr>PowerPoint Presentation</vt:lpstr>
      <vt:lpstr>PowerPoint Presentation</vt:lpstr>
      <vt:lpstr>PowerPoint Presentation</vt:lpstr>
      <vt:lpstr>PowerPoint Presentation</vt:lpstr>
      <vt:lpstr>Guidance for Employment</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Guidance for Employment</dc:title>
  <dc:creator>admin</dc:creator>
  <cp:lastModifiedBy>admin</cp:lastModifiedBy>
  <cp:revision>28</cp:revision>
  <cp:lastPrinted>2023-04-23T01:10:51Z</cp:lastPrinted>
  <dcterms:created xsi:type="dcterms:W3CDTF">2023-04-22T21:11:28Z</dcterms:created>
  <dcterms:modified xsi:type="dcterms:W3CDTF">2023-04-23T10:27:10Z</dcterms:modified>
</cp:coreProperties>
</file>